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92" r:id="rId6"/>
    <p:sldId id="294" r:id="rId7"/>
    <p:sldId id="289" r:id="rId8"/>
    <p:sldId id="308" r:id="rId9"/>
    <p:sldId id="259" r:id="rId10"/>
    <p:sldId id="312" r:id="rId11"/>
    <p:sldId id="291" r:id="rId12"/>
    <p:sldId id="310" r:id="rId13"/>
    <p:sldId id="309" r:id="rId14"/>
    <p:sldId id="311" r:id="rId15"/>
    <p:sldId id="314" r:id="rId16"/>
    <p:sldId id="315" r:id="rId17"/>
    <p:sldId id="316" r:id="rId18"/>
    <p:sldId id="317" r:id="rId19"/>
    <p:sldId id="290" r:id="rId20"/>
    <p:sldId id="304" r:id="rId21"/>
    <p:sldId id="305" r:id="rId22"/>
    <p:sldId id="303" r:id="rId23"/>
    <p:sldId id="275" r:id="rId24"/>
    <p:sldId id="277" r:id="rId25"/>
    <p:sldId id="299" r:id="rId26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0B813-7A22-49A3-B5EB-844ABFA5D3E1}" v="1" dt="2022-11-08T08:25:57.632"/>
    <p1510:client id="{F93F5060-85C2-4961-AEBC-8F6E22F9C219}" v="1" dt="2022-11-08T08:25:15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DB311A-A719-47A0-85F8-0A1D076BDDF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C373D67-C949-49B9-B9CC-D2BB5BAF5705}">
      <dgm:prSet/>
      <dgm:spPr/>
      <dgm:t>
        <a:bodyPr/>
        <a:lstStyle/>
        <a:p>
          <a:r>
            <a:rPr lang="en-GB"/>
            <a:t>Church of England schools are, by law, set up for a Christian vision of education. </a:t>
          </a:r>
          <a:endParaRPr lang="en-US"/>
        </a:p>
      </dgm:t>
    </dgm:pt>
    <dgm:pt modelId="{44ACFB61-CCE4-4AFD-8F24-10FD8DCA4D0E}" type="parTrans" cxnId="{0E2DBB33-AC5D-4CE1-B0DC-E7EA2B9D0D2A}">
      <dgm:prSet/>
      <dgm:spPr/>
      <dgm:t>
        <a:bodyPr/>
        <a:lstStyle/>
        <a:p>
          <a:endParaRPr lang="en-US"/>
        </a:p>
      </dgm:t>
    </dgm:pt>
    <dgm:pt modelId="{3AA84AEA-C769-443A-828A-BEA6B7851553}" type="sibTrans" cxnId="{0E2DBB33-AC5D-4CE1-B0DC-E7EA2B9D0D2A}">
      <dgm:prSet/>
      <dgm:spPr/>
      <dgm:t>
        <a:bodyPr/>
        <a:lstStyle/>
        <a:p>
          <a:endParaRPr lang="en-US"/>
        </a:p>
      </dgm:t>
    </dgm:pt>
    <dgm:pt modelId="{1B1B76C0-4D6D-4866-B6F7-B38930D0A7C9}">
      <dgm:prSet/>
      <dgm:spPr/>
      <dgm:t>
        <a:bodyPr/>
        <a:lstStyle/>
        <a:p>
          <a:r>
            <a:rPr lang="en-US"/>
            <a:t>Part of our core expectation is our Christian vision and values and that flowing through all that we do. </a:t>
          </a:r>
        </a:p>
      </dgm:t>
    </dgm:pt>
    <dgm:pt modelId="{F54D04C9-ADB3-48EE-B794-0480E75FD1E7}" type="parTrans" cxnId="{7CAECB82-ECEF-4A77-B460-532099E95219}">
      <dgm:prSet/>
      <dgm:spPr/>
      <dgm:t>
        <a:bodyPr/>
        <a:lstStyle/>
        <a:p>
          <a:endParaRPr lang="en-US"/>
        </a:p>
      </dgm:t>
    </dgm:pt>
    <dgm:pt modelId="{8975F9FF-7244-4C48-AB6B-2EB483283CBF}" type="sibTrans" cxnId="{7CAECB82-ECEF-4A77-B460-532099E95219}">
      <dgm:prSet/>
      <dgm:spPr/>
      <dgm:t>
        <a:bodyPr/>
        <a:lstStyle/>
        <a:p>
          <a:endParaRPr lang="en-US"/>
        </a:p>
      </dgm:t>
    </dgm:pt>
    <dgm:pt modelId="{32993E62-2195-4E6F-A2B7-E4166BD073A8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/>
            <a:t>We are part of the St Chad’s Academies Trust - A family of schools who work together to ‘Put Children First’</a:t>
          </a:r>
          <a:endParaRPr lang="en-US"/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/>
        </a:p>
      </dgm:t>
    </dgm:pt>
    <dgm:pt modelId="{E2C28756-1EBF-41ED-8FB3-8B674CF9A4D5}" type="parTrans" cxnId="{5BBC3C98-DADF-42D5-84AA-6C4D83FE6309}">
      <dgm:prSet/>
      <dgm:spPr/>
      <dgm:t>
        <a:bodyPr/>
        <a:lstStyle/>
        <a:p>
          <a:endParaRPr lang="en-US"/>
        </a:p>
      </dgm:t>
    </dgm:pt>
    <dgm:pt modelId="{E441B0C5-876F-4EE5-A037-718229DE35E2}" type="sibTrans" cxnId="{5BBC3C98-DADF-42D5-84AA-6C4D83FE6309}">
      <dgm:prSet/>
      <dgm:spPr/>
      <dgm:t>
        <a:bodyPr/>
        <a:lstStyle/>
        <a:p>
          <a:endParaRPr lang="en-US"/>
        </a:p>
      </dgm:t>
    </dgm:pt>
    <dgm:pt modelId="{BEEC2CEB-343E-42D0-AF7E-B5D4B9216992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/>
            <a:t>Set up by the Diocese of Lichfield, it consists of 19 Church of England Primary Schools and 1 Middle School.</a:t>
          </a:r>
          <a:endParaRPr lang="en-US"/>
        </a:p>
        <a:p>
          <a:pPr marL="0" lvl="0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/>
        </a:p>
      </dgm:t>
    </dgm:pt>
    <dgm:pt modelId="{EA067588-55DD-42D3-8B71-4C8F952443D2}" type="parTrans" cxnId="{C2D98D28-713A-4AAB-813C-F591D790EC36}">
      <dgm:prSet/>
      <dgm:spPr/>
      <dgm:t>
        <a:bodyPr/>
        <a:lstStyle/>
        <a:p>
          <a:endParaRPr lang="en-US"/>
        </a:p>
      </dgm:t>
    </dgm:pt>
    <dgm:pt modelId="{8A938377-3C98-4EED-A729-29AB726FD8D0}" type="sibTrans" cxnId="{C2D98D28-713A-4AAB-813C-F591D790EC36}">
      <dgm:prSet/>
      <dgm:spPr/>
      <dgm:t>
        <a:bodyPr/>
        <a:lstStyle/>
        <a:p>
          <a:endParaRPr lang="en-US"/>
        </a:p>
      </dgm:t>
    </dgm:pt>
    <dgm:pt modelId="{532513DC-D4BF-4FBA-B236-6D62ACEB51FF}" type="pres">
      <dgm:prSet presAssocID="{80DB311A-A719-47A0-85F8-0A1D076BDDF7}" presName="linear" presStyleCnt="0">
        <dgm:presLayoutVars>
          <dgm:animLvl val="lvl"/>
          <dgm:resizeHandles val="exact"/>
        </dgm:presLayoutVars>
      </dgm:prSet>
      <dgm:spPr/>
    </dgm:pt>
    <dgm:pt modelId="{18AC7D5C-BC20-464D-B72F-BE225E1F8780}" type="pres">
      <dgm:prSet presAssocID="{2C373D67-C949-49B9-B9CC-D2BB5BAF570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96DA12E-DFCF-46B1-BE70-458696905543}" type="pres">
      <dgm:prSet presAssocID="{3AA84AEA-C769-443A-828A-BEA6B7851553}" presName="spacer" presStyleCnt="0"/>
      <dgm:spPr/>
    </dgm:pt>
    <dgm:pt modelId="{CCE9F1FC-E446-469B-BFD3-7BA20300805C}" type="pres">
      <dgm:prSet presAssocID="{1B1B76C0-4D6D-4866-B6F7-B38930D0A7C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6DFAAB0-BEAB-45A4-B121-BA63D56B6157}" type="pres">
      <dgm:prSet presAssocID="{8975F9FF-7244-4C48-AB6B-2EB483283CBF}" presName="spacer" presStyleCnt="0"/>
      <dgm:spPr/>
    </dgm:pt>
    <dgm:pt modelId="{90462A3B-12E2-45B6-88D2-FFF063BCEF58}" type="pres">
      <dgm:prSet presAssocID="{32993E62-2195-4E6F-A2B7-E4166BD073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B740C9E-B8FD-4356-8331-49915FA6AECF}" type="pres">
      <dgm:prSet presAssocID="{E441B0C5-876F-4EE5-A037-718229DE35E2}" presName="spacer" presStyleCnt="0"/>
      <dgm:spPr/>
    </dgm:pt>
    <dgm:pt modelId="{206BEBB4-C4DF-4F9E-A80A-4417EADA4207}" type="pres">
      <dgm:prSet presAssocID="{BEEC2CEB-343E-42D0-AF7E-B5D4B921699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79C291B-CB35-464B-A035-21A2E40388D6}" type="presOf" srcId="{BEEC2CEB-343E-42D0-AF7E-B5D4B9216992}" destId="{206BEBB4-C4DF-4F9E-A80A-4417EADA4207}" srcOrd="0" destOrd="0" presId="urn:microsoft.com/office/officeart/2005/8/layout/vList2"/>
    <dgm:cxn modelId="{C2D98D28-713A-4AAB-813C-F591D790EC36}" srcId="{80DB311A-A719-47A0-85F8-0A1D076BDDF7}" destId="{BEEC2CEB-343E-42D0-AF7E-B5D4B9216992}" srcOrd="3" destOrd="0" parTransId="{EA067588-55DD-42D3-8B71-4C8F952443D2}" sibTransId="{8A938377-3C98-4EED-A729-29AB726FD8D0}"/>
    <dgm:cxn modelId="{0E2DBB33-AC5D-4CE1-B0DC-E7EA2B9D0D2A}" srcId="{80DB311A-A719-47A0-85F8-0A1D076BDDF7}" destId="{2C373D67-C949-49B9-B9CC-D2BB5BAF5705}" srcOrd="0" destOrd="0" parTransId="{44ACFB61-CCE4-4AFD-8F24-10FD8DCA4D0E}" sibTransId="{3AA84AEA-C769-443A-828A-BEA6B7851553}"/>
    <dgm:cxn modelId="{7CAECB82-ECEF-4A77-B460-532099E95219}" srcId="{80DB311A-A719-47A0-85F8-0A1D076BDDF7}" destId="{1B1B76C0-4D6D-4866-B6F7-B38930D0A7C9}" srcOrd="1" destOrd="0" parTransId="{F54D04C9-ADB3-48EE-B794-0480E75FD1E7}" sibTransId="{8975F9FF-7244-4C48-AB6B-2EB483283CBF}"/>
    <dgm:cxn modelId="{5BBC3C98-DADF-42D5-84AA-6C4D83FE6309}" srcId="{80DB311A-A719-47A0-85F8-0A1D076BDDF7}" destId="{32993E62-2195-4E6F-A2B7-E4166BD073A8}" srcOrd="2" destOrd="0" parTransId="{E2C28756-1EBF-41ED-8FB3-8B674CF9A4D5}" sibTransId="{E441B0C5-876F-4EE5-A037-718229DE35E2}"/>
    <dgm:cxn modelId="{3BE427AF-A33D-4E05-B395-80F1A403CDCA}" type="presOf" srcId="{80DB311A-A719-47A0-85F8-0A1D076BDDF7}" destId="{532513DC-D4BF-4FBA-B236-6D62ACEB51FF}" srcOrd="0" destOrd="0" presId="urn:microsoft.com/office/officeart/2005/8/layout/vList2"/>
    <dgm:cxn modelId="{7B31A5BA-C212-4A51-B721-1CC913D8E543}" type="presOf" srcId="{32993E62-2195-4E6F-A2B7-E4166BD073A8}" destId="{90462A3B-12E2-45B6-88D2-FFF063BCEF58}" srcOrd="0" destOrd="0" presId="urn:microsoft.com/office/officeart/2005/8/layout/vList2"/>
    <dgm:cxn modelId="{D69845D3-99F7-4B27-BC52-E602A47EB03E}" type="presOf" srcId="{2C373D67-C949-49B9-B9CC-D2BB5BAF5705}" destId="{18AC7D5C-BC20-464D-B72F-BE225E1F8780}" srcOrd="0" destOrd="0" presId="urn:microsoft.com/office/officeart/2005/8/layout/vList2"/>
    <dgm:cxn modelId="{0C541BF6-E3E8-45E6-B28D-B05930885EE5}" type="presOf" srcId="{1B1B76C0-4D6D-4866-B6F7-B38930D0A7C9}" destId="{CCE9F1FC-E446-469B-BFD3-7BA20300805C}" srcOrd="0" destOrd="0" presId="urn:microsoft.com/office/officeart/2005/8/layout/vList2"/>
    <dgm:cxn modelId="{3CC3ECBA-1E87-40EA-971B-DA17FBC59C58}" type="presParOf" srcId="{532513DC-D4BF-4FBA-B236-6D62ACEB51FF}" destId="{18AC7D5C-BC20-464D-B72F-BE225E1F8780}" srcOrd="0" destOrd="0" presId="urn:microsoft.com/office/officeart/2005/8/layout/vList2"/>
    <dgm:cxn modelId="{5AEF518A-01F9-49ED-8582-92F3CD44CACA}" type="presParOf" srcId="{532513DC-D4BF-4FBA-B236-6D62ACEB51FF}" destId="{A96DA12E-DFCF-46B1-BE70-458696905543}" srcOrd="1" destOrd="0" presId="urn:microsoft.com/office/officeart/2005/8/layout/vList2"/>
    <dgm:cxn modelId="{508F4D16-CD66-430A-8EB4-A9B9D222C267}" type="presParOf" srcId="{532513DC-D4BF-4FBA-B236-6D62ACEB51FF}" destId="{CCE9F1FC-E446-469B-BFD3-7BA20300805C}" srcOrd="2" destOrd="0" presId="urn:microsoft.com/office/officeart/2005/8/layout/vList2"/>
    <dgm:cxn modelId="{07C42EA0-55D4-4352-ADB3-6ED9C928F027}" type="presParOf" srcId="{532513DC-D4BF-4FBA-B236-6D62ACEB51FF}" destId="{D6DFAAB0-BEAB-45A4-B121-BA63D56B6157}" srcOrd="3" destOrd="0" presId="urn:microsoft.com/office/officeart/2005/8/layout/vList2"/>
    <dgm:cxn modelId="{B32D8ECB-9F62-430B-B246-A866387DE769}" type="presParOf" srcId="{532513DC-D4BF-4FBA-B236-6D62ACEB51FF}" destId="{90462A3B-12E2-45B6-88D2-FFF063BCEF58}" srcOrd="4" destOrd="0" presId="urn:microsoft.com/office/officeart/2005/8/layout/vList2"/>
    <dgm:cxn modelId="{EA8F6BB7-309B-4E34-96D6-883F0305905A}" type="presParOf" srcId="{532513DC-D4BF-4FBA-B236-6D62ACEB51FF}" destId="{4B740C9E-B8FD-4356-8331-49915FA6AECF}" srcOrd="5" destOrd="0" presId="urn:microsoft.com/office/officeart/2005/8/layout/vList2"/>
    <dgm:cxn modelId="{1252D678-AB4C-4F52-87E1-D9535A3C1E88}" type="presParOf" srcId="{532513DC-D4BF-4FBA-B236-6D62ACEB51FF}" destId="{206BEBB4-C4DF-4F9E-A80A-4417EADA420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C50D1-9B8E-4FD9-9EFF-D01FD7370DC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C4E6B5E-6D60-46D0-9837-0E96508EE6D4}">
      <dgm:prSet/>
      <dgm:spPr/>
      <dgm:t>
        <a:bodyPr/>
        <a:lstStyle/>
        <a:p>
          <a:r>
            <a:rPr lang="en-GB"/>
            <a:t>It’s for the children and for you.</a:t>
          </a:r>
          <a:endParaRPr lang="en-US"/>
        </a:p>
      </dgm:t>
    </dgm:pt>
    <dgm:pt modelId="{AA7B118F-F6FB-40FB-88D7-304DBF8881D4}" type="parTrans" cxnId="{FD91F4FC-9BD8-4016-9F08-36F7042D7FAD}">
      <dgm:prSet/>
      <dgm:spPr/>
      <dgm:t>
        <a:bodyPr/>
        <a:lstStyle/>
        <a:p>
          <a:endParaRPr lang="en-US"/>
        </a:p>
      </dgm:t>
    </dgm:pt>
    <dgm:pt modelId="{CF6475C3-C1F1-4358-B96F-FA6DAEC5756F}" type="sibTrans" cxnId="{FD91F4FC-9BD8-4016-9F08-36F7042D7FAD}">
      <dgm:prSet/>
      <dgm:spPr/>
      <dgm:t>
        <a:bodyPr/>
        <a:lstStyle/>
        <a:p>
          <a:endParaRPr lang="en-US"/>
        </a:p>
      </dgm:t>
    </dgm:pt>
    <dgm:pt modelId="{2AE2DD66-033E-4501-8B4C-4DCF5605297E}">
      <dgm:prSet/>
      <dgm:spPr/>
      <dgm:t>
        <a:bodyPr/>
        <a:lstStyle/>
        <a:p>
          <a:r>
            <a:rPr lang="en-GB"/>
            <a:t>We deal with a huge spectrum of issues.</a:t>
          </a:r>
          <a:endParaRPr lang="en-US"/>
        </a:p>
      </dgm:t>
    </dgm:pt>
    <dgm:pt modelId="{3F454C04-71ED-4DF8-A36A-EE9AF2F67693}" type="parTrans" cxnId="{A408B582-1CFB-49A7-9B81-1202EA6C87C2}">
      <dgm:prSet/>
      <dgm:spPr/>
      <dgm:t>
        <a:bodyPr/>
        <a:lstStyle/>
        <a:p>
          <a:endParaRPr lang="en-US"/>
        </a:p>
      </dgm:t>
    </dgm:pt>
    <dgm:pt modelId="{4679179A-1CA5-47F2-A2FB-6F64ED47F7AF}" type="sibTrans" cxnId="{A408B582-1CFB-49A7-9B81-1202EA6C87C2}">
      <dgm:prSet/>
      <dgm:spPr/>
      <dgm:t>
        <a:bodyPr/>
        <a:lstStyle/>
        <a:p>
          <a:endParaRPr lang="en-US"/>
        </a:p>
      </dgm:t>
    </dgm:pt>
    <dgm:pt modelId="{739D6FFB-4BD1-4CE7-AB39-5A69C1585B32}">
      <dgm:prSet/>
      <dgm:spPr/>
      <dgm:t>
        <a:bodyPr/>
        <a:lstStyle/>
        <a:p>
          <a:r>
            <a:rPr lang="en-GB"/>
            <a:t>There is very little we have not heard before! We need to know when things have gone wrong as things at home do impact children in school. </a:t>
          </a:r>
          <a:endParaRPr lang="en-US"/>
        </a:p>
      </dgm:t>
    </dgm:pt>
    <dgm:pt modelId="{38D1AD42-3365-48DA-9BAA-0384165C5C5F}" type="parTrans" cxnId="{976AF3A7-6120-4136-9726-7E589934F724}">
      <dgm:prSet/>
      <dgm:spPr/>
      <dgm:t>
        <a:bodyPr/>
        <a:lstStyle/>
        <a:p>
          <a:endParaRPr lang="en-US"/>
        </a:p>
      </dgm:t>
    </dgm:pt>
    <dgm:pt modelId="{6425CD85-E35B-4FC0-858C-EB11800C135B}" type="sibTrans" cxnId="{976AF3A7-6120-4136-9726-7E589934F724}">
      <dgm:prSet/>
      <dgm:spPr/>
      <dgm:t>
        <a:bodyPr/>
        <a:lstStyle/>
        <a:p>
          <a:endParaRPr lang="en-US"/>
        </a:p>
      </dgm:t>
    </dgm:pt>
    <dgm:pt modelId="{F388B765-8818-4521-A284-23C4D0F4210E}" type="pres">
      <dgm:prSet presAssocID="{86AC50D1-9B8E-4FD9-9EFF-D01FD7370DC6}" presName="linear" presStyleCnt="0">
        <dgm:presLayoutVars>
          <dgm:animLvl val="lvl"/>
          <dgm:resizeHandles val="exact"/>
        </dgm:presLayoutVars>
      </dgm:prSet>
      <dgm:spPr/>
    </dgm:pt>
    <dgm:pt modelId="{A958DCB0-975E-4E33-B83D-FFBE2D92F788}" type="pres">
      <dgm:prSet presAssocID="{DC4E6B5E-6D60-46D0-9837-0E96508EE6D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584D58-2474-488A-988F-C72669A7C8FB}" type="pres">
      <dgm:prSet presAssocID="{CF6475C3-C1F1-4358-B96F-FA6DAEC5756F}" presName="spacer" presStyleCnt="0"/>
      <dgm:spPr/>
    </dgm:pt>
    <dgm:pt modelId="{F1B798C0-08F4-48DD-9AE3-17B790C69384}" type="pres">
      <dgm:prSet presAssocID="{2AE2DD66-033E-4501-8B4C-4DCF5605297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D4CE34F-0216-492D-9779-457960159B2A}" type="pres">
      <dgm:prSet presAssocID="{4679179A-1CA5-47F2-A2FB-6F64ED47F7AF}" presName="spacer" presStyleCnt="0"/>
      <dgm:spPr/>
    </dgm:pt>
    <dgm:pt modelId="{37B76595-14C3-4A24-85B8-9689C6294510}" type="pres">
      <dgm:prSet presAssocID="{739D6FFB-4BD1-4CE7-AB39-5A69C1585B3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408B582-1CFB-49A7-9B81-1202EA6C87C2}" srcId="{86AC50D1-9B8E-4FD9-9EFF-D01FD7370DC6}" destId="{2AE2DD66-033E-4501-8B4C-4DCF5605297E}" srcOrd="1" destOrd="0" parTransId="{3F454C04-71ED-4DF8-A36A-EE9AF2F67693}" sibTransId="{4679179A-1CA5-47F2-A2FB-6F64ED47F7AF}"/>
    <dgm:cxn modelId="{FA01C193-B6AA-4DF8-AC8B-12485A9A16AD}" type="presOf" srcId="{DC4E6B5E-6D60-46D0-9837-0E96508EE6D4}" destId="{A958DCB0-975E-4E33-B83D-FFBE2D92F788}" srcOrd="0" destOrd="0" presId="urn:microsoft.com/office/officeart/2005/8/layout/vList2"/>
    <dgm:cxn modelId="{8D93B795-6028-42FA-A4E7-FAC4307066CC}" type="presOf" srcId="{86AC50D1-9B8E-4FD9-9EFF-D01FD7370DC6}" destId="{F388B765-8818-4521-A284-23C4D0F4210E}" srcOrd="0" destOrd="0" presId="urn:microsoft.com/office/officeart/2005/8/layout/vList2"/>
    <dgm:cxn modelId="{976AF3A7-6120-4136-9726-7E589934F724}" srcId="{86AC50D1-9B8E-4FD9-9EFF-D01FD7370DC6}" destId="{739D6FFB-4BD1-4CE7-AB39-5A69C1585B32}" srcOrd="2" destOrd="0" parTransId="{38D1AD42-3365-48DA-9BAA-0384165C5C5F}" sibTransId="{6425CD85-E35B-4FC0-858C-EB11800C135B}"/>
    <dgm:cxn modelId="{8C1CE8B9-08A6-4E3A-86AC-4A1B4C9E97E7}" type="presOf" srcId="{739D6FFB-4BD1-4CE7-AB39-5A69C1585B32}" destId="{37B76595-14C3-4A24-85B8-9689C6294510}" srcOrd="0" destOrd="0" presId="urn:microsoft.com/office/officeart/2005/8/layout/vList2"/>
    <dgm:cxn modelId="{0766E2D4-4AE1-45A0-AB1B-74DDEE067DF4}" type="presOf" srcId="{2AE2DD66-033E-4501-8B4C-4DCF5605297E}" destId="{F1B798C0-08F4-48DD-9AE3-17B790C69384}" srcOrd="0" destOrd="0" presId="urn:microsoft.com/office/officeart/2005/8/layout/vList2"/>
    <dgm:cxn modelId="{FD91F4FC-9BD8-4016-9F08-36F7042D7FAD}" srcId="{86AC50D1-9B8E-4FD9-9EFF-D01FD7370DC6}" destId="{DC4E6B5E-6D60-46D0-9837-0E96508EE6D4}" srcOrd="0" destOrd="0" parTransId="{AA7B118F-F6FB-40FB-88D7-304DBF8881D4}" sibTransId="{CF6475C3-C1F1-4358-B96F-FA6DAEC5756F}"/>
    <dgm:cxn modelId="{8A14FCB4-7BDF-4350-BC8C-0440E4988B76}" type="presParOf" srcId="{F388B765-8818-4521-A284-23C4D0F4210E}" destId="{A958DCB0-975E-4E33-B83D-FFBE2D92F788}" srcOrd="0" destOrd="0" presId="urn:microsoft.com/office/officeart/2005/8/layout/vList2"/>
    <dgm:cxn modelId="{5D8F53A3-FB18-4F9C-9277-0D422B39869B}" type="presParOf" srcId="{F388B765-8818-4521-A284-23C4D0F4210E}" destId="{25584D58-2474-488A-988F-C72669A7C8FB}" srcOrd="1" destOrd="0" presId="urn:microsoft.com/office/officeart/2005/8/layout/vList2"/>
    <dgm:cxn modelId="{2E2410DB-538D-4F3F-A1CB-32A9D6C107F6}" type="presParOf" srcId="{F388B765-8818-4521-A284-23C4D0F4210E}" destId="{F1B798C0-08F4-48DD-9AE3-17B790C69384}" srcOrd="2" destOrd="0" presId="urn:microsoft.com/office/officeart/2005/8/layout/vList2"/>
    <dgm:cxn modelId="{EE68F546-E790-4C7F-A2B4-9BDF78A245AA}" type="presParOf" srcId="{F388B765-8818-4521-A284-23C4D0F4210E}" destId="{CD4CE34F-0216-492D-9779-457960159B2A}" srcOrd="3" destOrd="0" presId="urn:microsoft.com/office/officeart/2005/8/layout/vList2"/>
    <dgm:cxn modelId="{8A87061C-B0C2-4814-9717-A2A170F18D0E}" type="presParOf" srcId="{F388B765-8818-4521-A284-23C4D0F4210E}" destId="{37B76595-14C3-4A24-85B8-9689C629451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F181B4-49A5-4888-A2D2-3E9EAFAC36A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66F17D6-AD57-4005-8FFC-FF03413070B4}">
      <dgm:prSet/>
      <dgm:spPr/>
      <dgm:t>
        <a:bodyPr/>
        <a:lstStyle/>
        <a:p>
          <a:r>
            <a:rPr lang="en-GB"/>
            <a:t>Weekly newsletter by Parentmail </a:t>
          </a:r>
          <a:endParaRPr lang="en-US"/>
        </a:p>
      </dgm:t>
    </dgm:pt>
    <dgm:pt modelId="{079D584A-96D8-4060-87D1-5E8DC40F4648}" type="parTrans" cxnId="{A700FFDB-3762-44B9-8CA5-D76FEBAE63E6}">
      <dgm:prSet/>
      <dgm:spPr/>
      <dgm:t>
        <a:bodyPr/>
        <a:lstStyle/>
        <a:p>
          <a:endParaRPr lang="en-US"/>
        </a:p>
      </dgm:t>
    </dgm:pt>
    <dgm:pt modelId="{C678AA77-B71D-485D-9D16-3C5D23196B56}" type="sibTrans" cxnId="{A700FFDB-3762-44B9-8CA5-D76FEBAE63E6}">
      <dgm:prSet/>
      <dgm:spPr/>
      <dgm:t>
        <a:bodyPr/>
        <a:lstStyle/>
        <a:p>
          <a:endParaRPr lang="en-US"/>
        </a:p>
      </dgm:t>
    </dgm:pt>
    <dgm:pt modelId="{30D33316-E61F-4CD7-AB2D-78448EFA3A44}">
      <dgm:prSet/>
      <dgm:spPr/>
      <dgm:t>
        <a:bodyPr/>
        <a:lstStyle/>
        <a:p>
          <a:r>
            <a:rPr lang="en-GB"/>
            <a:t>Text service</a:t>
          </a:r>
          <a:endParaRPr lang="en-US"/>
        </a:p>
      </dgm:t>
    </dgm:pt>
    <dgm:pt modelId="{DCDF97D3-299B-4495-8F58-2C684EAF8AA4}" type="parTrans" cxnId="{8E66104A-980E-4D2D-8B6C-55A202EF9BD8}">
      <dgm:prSet/>
      <dgm:spPr/>
      <dgm:t>
        <a:bodyPr/>
        <a:lstStyle/>
        <a:p>
          <a:endParaRPr lang="en-US"/>
        </a:p>
      </dgm:t>
    </dgm:pt>
    <dgm:pt modelId="{9D7468C7-07C3-4DE5-8FEC-F80922EBDECE}" type="sibTrans" cxnId="{8E66104A-980E-4D2D-8B6C-55A202EF9BD8}">
      <dgm:prSet/>
      <dgm:spPr/>
      <dgm:t>
        <a:bodyPr/>
        <a:lstStyle/>
        <a:p>
          <a:endParaRPr lang="en-US"/>
        </a:p>
      </dgm:t>
    </dgm:pt>
    <dgm:pt modelId="{094A92DC-E827-45B7-B09A-F96ACD720CF6}">
      <dgm:prSet/>
      <dgm:spPr/>
      <dgm:t>
        <a:bodyPr/>
        <a:lstStyle/>
        <a:p>
          <a:r>
            <a:rPr lang="en-GB"/>
            <a:t>Communication at the door / on the playground</a:t>
          </a:r>
          <a:endParaRPr lang="en-US"/>
        </a:p>
      </dgm:t>
    </dgm:pt>
    <dgm:pt modelId="{7177D694-B3A6-437E-A867-5FAA0B27903F}" type="parTrans" cxnId="{D703AB77-D597-4F39-B775-D224F02D7449}">
      <dgm:prSet/>
      <dgm:spPr/>
      <dgm:t>
        <a:bodyPr/>
        <a:lstStyle/>
        <a:p>
          <a:endParaRPr lang="en-US"/>
        </a:p>
      </dgm:t>
    </dgm:pt>
    <dgm:pt modelId="{D7069A1A-B803-4663-927D-5A62624D2A4B}" type="sibTrans" cxnId="{D703AB77-D597-4F39-B775-D224F02D7449}">
      <dgm:prSet/>
      <dgm:spPr/>
      <dgm:t>
        <a:bodyPr/>
        <a:lstStyle/>
        <a:p>
          <a:endParaRPr lang="en-US"/>
        </a:p>
      </dgm:t>
    </dgm:pt>
    <dgm:pt modelId="{389496AF-AB14-4158-BFC5-4A0A820E5327}">
      <dgm:prSet/>
      <dgm:spPr/>
      <dgm:t>
        <a:bodyPr/>
        <a:lstStyle/>
        <a:p>
          <a:r>
            <a:rPr lang="en-GB"/>
            <a:t>Twitter</a:t>
          </a:r>
          <a:endParaRPr lang="en-US"/>
        </a:p>
      </dgm:t>
    </dgm:pt>
    <dgm:pt modelId="{A51A3549-21C8-48B2-A3CF-CAC1D07921CF}" type="parTrans" cxnId="{9067CDBF-B671-4425-88CB-03AB8F255D1E}">
      <dgm:prSet/>
      <dgm:spPr/>
      <dgm:t>
        <a:bodyPr/>
        <a:lstStyle/>
        <a:p>
          <a:endParaRPr lang="en-US"/>
        </a:p>
      </dgm:t>
    </dgm:pt>
    <dgm:pt modelId="{76482CEF-E13E-4020-B578-45B8DD2227BB}" type="sibTrans" cxnId="{9067CDBF-B671-4425-88CB-03AB8F255D1E}">
      <dgm:prSet/>
      <dgm:spPr/>
      <dgm:t>
        <a:bodyPr/>
        <a:lstStyle/>
        <a:p>
          <a:endParaRPr lang="en-US"/>
        </a:p>
      </dgm:t>
    </dgm:pt>
    <dgm:pt modelId="{C949DE05-FFFE-41DE-B063-3045DC1D5E29}">
      <dgm:prSet/>
      <dgm:spPr/>
      <dgm:t>
        <a:bodyPr/>
        <a:lstStyle/>
        <a:p>
          <a:r>
            <a:rPr lang="en-GB"/>
            <a:t>Website</a:t>
          </a:r>
          <a:endParaRPr lang="en-US"/>
        </a:p>
      </dgm:t>
    </dgm:pt>
    <dgm:pt modelId="{04F0CA59-F1A3-48AD-817B-BC87BF7C6A5C}" type="parTrans" cxnId="{F931E8CF-6563-444D-BC29-1BB3B263B75C}">
      <dgm:prSet/>
      <dgm:spPr/>
      <dgm:t>
        <a:bodyPr/>
        <a:lstStyle/>
        <a:p>
          <a:endParaRPr lang="en-US"/>
        </a:p>
      </dgm:t>
    </dgm:pt>
    <dgm:pt modelId="{6B0DE69A-A36B-44BE-BF06-BE395BC02723}" type="sibTrans" cxnId="{F931E8CF-6563-444D-BC29-1BB3B263B75C}">
      <dgm:prSet/>
      <dgm:spPr/>
      <dgm:t>
        <a:bodyPr/>
        <a:lstStyle/>
        <a:p>
          <a:endParaRPr lang="en-US"/>
        </a:p>
      </dgm:t>
    </dgm:pt>
    <dgm:pt modelId="{9E26CCF9-23A2-48A3-BD23-75A3612AE9D3}">
      <dgm:prSet/>
      <dgm:spPr/>
      <dgm:t>
        <a:bodyPr/>
        <a:lstStyle/>
        <a:p>
          <a:r>
            <a:rPr lang="en-GB"/>
            <a:t>Members of the Senior Leadership Team on playground at start and end of day</a:t>
          </a:r>
          <a:endParaRPr lang="en-US"/>
        </a:p>
      </dgm:t>
    </dgm:pt>
    <dgm:pt modelId="{9DA404A6-A703-49A1-8A2D-CA63E1364F0B}" type="parTrans" cxnId="{F2A1FAA9-54AE-4A2A-A054-EDCA03A295BE}">
      <dgm:prSet/>
      <dgm:spPr/>
      <dgm:t>
        <a:bodyPr/>
        <a:lstStyle/>
        <a:p>
          <a:endParaRPr lang="en-US"/>
        </a:p>
      </dgm:t>
    </dgm:pt>
    <dgm:pt modelId="{63B2AE3B-5D9D-4752-BE6D-C25BEE767C0E}" type="sibTrans" cxnId="{F2A1FAA9-54AE-4A2A-A054-EDCA03A295BE}">
      <dgm:prSet/>
      <dgm:spPr/>
      <dgm:t>
        <a:bodyPr/>
        <a:lstStyle/>
        <a:p>
          <a:endParaRPr lang="en-US"/>
        </a:p>
      </dgm:t>
    </dgm:pt>
    <dgm:pt modelId="{A2FB46C1-F379-4D19-9F2D-A4D41BE79826}" type="pres">
      <dgm:prSet presAssocID="{15F181B4-49A5-4888-A2D2-3E9EAFAC36A5}" presName="diagram" presStyleCnt="0">
        <dgm:presLayoutVars>
          <dgm:dir/>
          <dgm:resizeHandles val="exact"/>
        </dgm:presLayoutVars>
      </dgm:prSet>
      <dgm:spPr/>
    </dgm:pt>
    <dgm:pt modelId="{646495DF-29DA-48DD-B298-1F6F83858C93}" type="pres">
      <dgm:prSet presAssocID="{666F17D6-AD57-4005-8FFC-FF03413070B4}" presName="node" presStyleLbl="node1" presStyleIdx="0" presStyleCnt="6">
        <dgm:presLayoutVars>
          <dgm:bulletEnabled val="1"/>
        </dgm:presLayoutVars>
      </dgm:prSet>
      <dgm:spPr/>
    </dgm:pt>
    <dgm:pt modelId="{4DBC0F7F-1AFC-4182-B1AA-885CA9C9CEBD}" type="pres">
      <dgm:prSet presAssocID="{C678AA77-B71D-485D-9D16-3C5D23196B56}" presName="sibTrans" presStyleCnt="0"/>
      <dgm:spPr/>
    </dgm:pt>
    <dgm:pt modelId="{2F0F5A06-F1D5-48B5-BC5B-C96D585EE45C}" type="pres">
      <dgm:prSet presAssocID="{30D33316-E61F-4CD7-AB2D-78448EFA3A44}" presName="node" presStyleLbl="node1" presStyleIdx="1" presStyleCnt="6">
        <dgm:presLayoutVars>
          <dgm:bulletEnabled val="1"/>
        </dgm:presLayoutVars>
      </dgm:prSet>
      <dgm:spPr/>
    </dgm:pt>
    <dgm:pt modelId="{3D79ED45-299D-47F8-98C5-1FF158A2B08F}" type="pres">
      <dgm:prSet presAssocID="{9D7468C7-07C3-4DE5-8FEC-F80922EBDECE}" presName="sibTrans" presStyleCnt="0"/>
      <dgm:spPr/>
    </dgm:pt>
    <dgm:pt modelId="{A9412E6C-3969-4BCD-A3D7-715582BE80C6}" type="pres">
      <dgm:prSet presAssocID="{094A92DC-E827-45B7-B09A-F96ACD720CF6}" presName="node" presStyleLbl="node1" presStyleIdx="2" presStyleCnt="6">
        <dgm:presLayoutVars>
          <dgm:bulletEnabled val="1"/>
        </dgm:presLayoutVars>
      </dgm:prSet>
      <dgm:spPr/>
    </dgm:pt>
    <dgm:pt modelId="{D951E8B3-CBFC-4187-B466-B6CEB87A8D7E}" type="pres">
      <dgm:prSet presAssocID="{D7069A1A-B803-4663-927D-5A62624D2A4B}" presName="sibTrans" presStyleCnt="0"/>
      <dgm:spPr/>
    </dgm:pt>
    <dgm:pt modelId="{19F29EFC-B6C4-45DC-9D45-EB5D4CC7575D}" type="pres">
      <dgm:prSet presAssocID="{389496AF-AB14-4158-BFC5-4A0A820E5327}" presName="node" presStyleLbl="node1" presStyleIdx="3" presStyleCnt="6">
        <dgm:presLayoutVars>
          <dgm:bulletEnabled val="1"/>
        </dgm:presLayoutVars>
      </dgm:prSet>
      <dgm:spPr/>
    </dgm:pt>
    <dgm:pt modelId="{90BD55A9-6806-485C-AD37-0FE7D87CDE33}" type="pres">
      <dgm:prSet presAssocID="{76482CEF-E13E-4020-B578-45B8DD2227BB}" presName="sibTrans" presStyleCnt="0"/>
      <dgm:spPr/>
    </dgm:pt>
    <dgm:pt modelId="{9807231D-BEB4-42D0-98FE-CECC5E3A643E}" type="pres">
      <dgm:prSet presAssocID="{C949DE05-FFFE-41DE-B063-3045DC1D5E29}" presName="node" presStyleLbl="node1" presStyleIdx="4" presStyleCnt="6">
        <dgm:presLayoutVars>
          <dgm:bulletEnabled val="1"/>
        </dgm:presLayoutVars>
      </dgm:prSet>
      <dgm:spPr/>
    </dgm:pt>
    <dgm:pt modelId="{8E193BAD-1471-4964-BCC0-829EF420C747}" type="pres">
      <dgm:prSet presAssocID="{6B0DE69A-A36B-44BE-BF06-BE395BC02723}" presName="sibTrans" presStyleCnt="0"/>
      <dgm:spPr/>
    </dgm:pt>
    <dgm:pt modelId="{8A02AD91-824F-4261-8FB8-BB6A935B526E}" type="pres">
      <dgm:prSet presAssocID="{9E26CCF9-23A2-48A3-BD23-75A3612AE9D3}" presName="node" presStyleLbl="node1" presStyleIdx="5" presStyleCnt="6">
        <dgm:presLayoutVars>
          <dgm:bulletEnabled val="1"/>
        </dgm:presLayoutVars>
      </dgm:prSet>
      <dgm:spPr/>
    </dgm:pt>
  </dgm:ptLst>
  <dgm:cxnLst>
    <dgm:cxn modelId="{B19CD828-5946-4A63-A7DD-5A0BA70FD6CB}" type="presOf" srcId="{15F181B4-49A5-4888-A2D2-3E9EAFAC36A5}" destId="{A2FB46C1-F379-4D19-9F2D-A4D41BE79826}" srcOrd="0" destOrd="0" presId="urn:microsoft.com/office/officeart/2005/8/layout/default"/>
    <dgm:cxn modelId="{E5E9B449-AC44-4B2B-B6F4-29B89C953F93}" type="presOf" srcId="{C949DE05-FFFE-41DE-B063-3045DC1D5E29}" destId="{9807231D-BEB4-42D0-98FE-CECC5E3A643E}" srcOrd="0" destOrd="0" presId="urn:microsoft.com/office/officeart/2005/8/layout/default"/>
    <dgm:cxn modelId="{8E66104A-980E-4D2D-8B6C-55A202EF9BD8}" srcId="{15F181B4-49A5-4888-A2D2-3E9EAFAC36A5}" destId="{30D33316-E61F-4CD7-AB2D-78448EFA3A44}" srcOrd="1" destOrd="0" parTransId="{DCDF97D3-299B-4495-8F58-2C684EAF8AA4}" sibTransId="{9D7468C7-07C3-4DE5-8FEC-F80922EBDECE}"/>
    <dgm:cxn modelId="{6A109250-AE98-42E3-B9A9-D04C91E44410}" type="presOf" srcId="{9E26CCF9-23A2-48A3-BD23-75A3612AE9D3}" destId="{8A02AD91-824F-4261-8FB8-BB6A935B526E}" srcOrd="0" destOrd="0" presId="urn:microsoft.com/office/officeart/2005/8/layout/default"/>
    <dgm:cxn modelId="{D703AB77-D597-4F39-B775-D224F02D7449}" srcId="{15F181B4-49A5-4888-A2D2-3E9EAFAC36A5}" destId="{094A92DC-E827-45B7-B09A-F96ACD720CF6}" srcOrd="2" destOrd="0" parTransId="{7177D694-B3A6-437E-A867-5FAA0B27903F}" sibTransId="{D7069A1A-B803-4663-927D-5A62624D2A4B}"/>
    <dgm:cxn modelId="{305CBE80-FF63-4873-BCA0-58D7F16F2D59}" type="presOf" srcId="{094A92DC-E827-45B7-B09A-F96ACD720CF6}" destId="{A9412E6C-3969-4BCD-A3D7-715582BE80C6}" srcOrd="0" destOrd="0" presId="urn:microsoft.com/office/officeart/2005/8/layout/default"/>
    <dgm:cxn modelId="{8ED0E08A-6800-4BEF-A76D-D700F5A0FDA5}" type="presOf" srcId="{666F17D6-AD57-4005-8FFC-FF03413070B4}" destId="{646495DF-29DA-48DD-B298-1F6F83858C93}" srcOrd="0" destOrd="0" presId="urn:microsoft.com/office/officeart/2005/8/layout/default"/>
    <dgm:cxn modelId="{F2A1FAA9-54AE-4A2A-A054-EDCA03A295BE}" srcId="{15F181B4-49A5-4888-A2D2-3E9EAFAC36A5}" destId="{9E26CCF9-23A2-48A3-BD23-75A3612AE9D3}" srcOrd="5" destOrd="0" parTransId="{9DA404A6-A703-49A1-8A2D-CA63E1364F0B}" sibTransId="{63B2AE3B-5D9D-4752-BE6D-C25BEE767C0E}"/>
    <dgm:cxn modelId="{9067CDBF-B671-4425-88CB-03AB8F255D1E}" srcId="{15F181B4-49A5-4888-A2D2-3E9EAFAC36A5}" destId="{389496AF-AB14-4158-BFC5-4A0A820E5327}" srcOrd="3" destOrd="0" parTransId="{A51A3549-21C8-48B2-A3CF-CAC1D07921CF}" sibTransId="{76482CEF-E13E-4020-B578-45B8DD2227BB}"/>
    <dgm:cxn modelId="{FD13D6C8-0687-4FC6-A29A-DD7EFAD3D96B}" type="presOf" srcId="{389496AF-AB14-4158-BFC5-4A0A820E5327}" destId="{19F29EFC-B6C4-45DC-9D45-EB5D4CC7575D}" srcOrd="0" destOrd="0" presId="urn:microsoft.com/office/officeart/2005/8/layout/default"/>
    <dgm:cxn modelId="{F931E8CF-6563-444D-BC29-1BB3B263B75C}" srcId="{15F181B4-49A5-4888-A2D2-3E9EAFAC36A5}" destId="{C949DE05-FFFE-41DE-B063-3045DC1D5E29}" srcOrd="4" destOrd="0" parTransId="{04F0CA59-F1A3-48AD-817B-BC87BF7C6A5C}" sibTransId="{6B0DE69A-A36B-44BE-BF06-BE395BC02723}"/>
    <dgm:cxn modelId="{A700FFDB-3762-44B9-8CA5-D76FEBAE63E6}" srcId="{15F181B4-49A5-4888-A2D2-3E9EAFAC36A5}" destId="{666F17D6-AD57-4005-8FFC-FF03413070B4}" srcOrd="0" destOrd="0" parTransId="{079D584A-96D8-4060-87D1-5E8DC40F4648}" sibTransId="{C678AA77-B71D-485D-9D16-3C5D23196B56}"/>
    <dgm:cxn modelId="{13F7D5E0-5909-4049-BD74-164041739158}" type="presOf" srcId="{30D33316-E61F-4CD7-AB2D-78448EFA3A44}" destId="{2F0F5A06-F1D5-48B5-BC5B-C96D585EE45C}" srcOrd="0" destOrd="0" presId="urn:microsoft.com/office/officeart/2005/8/layout/default"/>
    <dgm:cxn modelId="{9F77F8A3-8320-4F4A-9B78-554A00EADC39}" type="presParOf" srcId="{A2FB46C1-F379-4D19-9F2D-A4D41BE79826}" destId="{646495DF-29DA-48DD-B298-1F6F83858C93}" srcOrd="0" destOrd="0" presId="urn:microsoft.com/office/officeart/2005/8/layout/default"/>
    <dgm:cxn modelId="{C1B955A2-FF72-4F65-B4EF-D47038C24D88}" type="presParOf" srcId="{A2FB46C1-F379-4D19-9F2D-A4D41BE79826}" destId="{4DBC0F7F-1AFC-4182-B1AA-885CA9C9CEBD}" srcOrd="1" destOrd="0" presId="urn:microsoft.com/office/officeart/2005/8/layout/default"/>
    <dgm:cxn modelId="{34FF4059-DE00-4B78-AC57-A3C2499C8D12}" type="presParOf" srcId="{A2FB46C1-F379-4D19-9F2D-A4D41BE79826}" destId="{2F0F5A06-F1D5-48B5-BC5B-C96D585EE45C}" srcOrd="2" destOrd="0" presId="urn:microsoft.com/office/officeart/2005/8/layout/default"/>
    <dgm:cxn modelId="{84E1A42C-07BE-4DF5-A4EF-1E5AB7821DD7}" type="presParOf" srcId="{A2FB46C1-F379-4D19-9F2D-A4D41BE79826}" destId="{3D79ED45-299D-47F8-98C5-1FF158A2B08F}" srcOrd="3" destOrd="0" presId="urn:microsoft.com/office/officeart/2005/8/layout/default"/>
    <dgm:cxn modelId="{69FFBF37-FF6F-4CDE-B237-984FE1D267F2}" type="presParOf" srcId="{A2FB46C1-F379-4D19-9F2D-A4D41BE79826}" destId="{A9412E6C-3969-4BCD-A3D7-715582BE80C6}" srcOrd="4" destOrd="0" presId="urn:microsoft.com/office/officeart/2005/8/layout/default"/>
    <dgm:cxn modelId="{6AADF0F7-D35A-4E15-8E91-58E7EC60492C}" type="presParOf" srcId="{A2FB46C1-F379-4D19-9F2D-A4D41BE79826}" destId="{D951E8B3-CBFC-4187-B466-B6CEB87A8D7E}" srcOrd="5" destOrd="0" presId="urn:microsoft.com/office/officeart/2005/8/layout/default"/>
    <dgm:cxn modelId="{B58FF811-87C4-4DCC-90E6-C1A2F1A4F506}" type="presParOf" srcId="{A2FB46C1-F379-4D19-9F2D-A4D41BE79826}" destId="{19F29EFC-B6C4-45DC-9D45-EB5D4CC7575D}" srcOrd="6" destOrd="0" presId="urn:microsoft.com/office/officeart/2005/8/layout/default"/>
    <dgm:cxn modelId="{1EB4EBD5-1656-4E51-8D80-CC15151F9A12}" type="presParOf" srcId="{A2FB46C1-F379-4D19-9F2D-A4D41BE79826}" destId="{90BD55A9-6806-485C-AD37-0FE7D87CDE33}" srcOrd="7" destOrd="0" presId="urn:microsoft.com/office/officeart/2005/8/layout/default"/>
    <dgm:cxn modelId="{46DDA7D6-AB80-4AB8-A534-5E89FBA9E7C3}" type="presParOf" srcId="{A2FB46C1-F379-4D19-9F2D-A4D41BE79826}" destId="{9807231D-BEB4-42D0-98FE-CECC5E3A643E}" srcOrd="8" destOrd="0" presId="urn:microsoft.com/office/officeart/2005/8/layout/default"/>
    <dgm:cxn modelId="{9E47C969-AAD7-4964-BB1C-4715F53FF49C}" type="presParOf" srcId="{A2FB46C1-F379-4D19-9F2D-A4D41BE79826}" destId="{8E193BAD-1471-4964-BCC0-829EF420C747}" srcOrd="9" destOrd="0" presId="urn:microsoft.com/office/officeart/2005/8/layout/default"/>
    <dgm:cxn modelId="{021D6577-50E0-40BC-A139-06D67EC69F03}" type="presParOf" srcId="{A2FB46C1-F379-4D19-9F2D-A4D41BE79826}" destId="{8A02AD91-824F-4261-8FB8-BB6A935B526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9288F1-7065-4965-8E9E-880FBBD53A2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75D581-9396-4D4F-90F9-5E269F963933}">
      <dgm:prSet/>
      <dgm:spPr/>
      <dgm:t>
        <a:bodyPr/>
        <a:lstStyle/>
        <a:p>
          <a:r>
            <a:rPr lang="en-GB"/>
            <a:t>It’s really helpful if your child knows or can practise these things before September…</a:t>
          </a:r>
          <a:endParaRPr lang="en-US"/>
        </a:p>
      </dgm:t>
    </dgm:pt>
    <dgm:pt modelId="{D1F988B8-4D53-4D8C-89A9-7349C0C1531E}" type="parTrans" cxnId="{270C7478-932A-4736-8D3D-4741B934B832}">
      <dgm:prSet/>
      <dgm:spPr/>
      <dgm:t>
        <a:bodyPr/>
        <a:lstStyle/>
        <a:p>
          <a:endParaRPr lang="en-US"/>
        </a:p>
      </dgm:t>
    </dgm:pt>
    <dgm:pt modelId="{9AC23FA6-478A-4D66-968F-8855ACECB464}" type="sibTrans" cxnId="{270C7478-932A-4736-8D3D-4741B934B832}">
      <dgm:prSet/>
      <dgm:spPr/>
      <dgm:t>
        <a:bodyPr/>
        <a:lstStyle/>
        <a:p>
          <a:endParaRPr lang="en-US"/>
        </a:p>
      </dgm:t>
    </dgm:pt>
    <dgm:pt modelId="{B1BB8EC9-752C-442B-8596-759956893786}">
      <dgm:prSet/>
      <dgm:spPr/>
      <dgm:t>
        <a:bodyPr/>
        <a:lstStyle/>
        <a:p>
          <a:r>
            <a:rPr lang="en-GB"/>
            <a:t>Kicking a ball</a:t>
          </a:r>
          <a:endParaRPr lang="en-US"/>
        </a:p>
      </dgm:t>
    </dgm:pt>
    <dgm:pt modelId="{C1E86F35-7644-4B65-A3A7-D7AA56B7C152}" type="parTrans" cxnId="{0BFD9934-4788-4E3A-AC0C-B3F34FD72CC9}">
      <dgm:prSet/>
      <dgm:spPr/>
      <dgm:t>
        <a:bodyPr/>
        <a:lstStyle/>
        <a:p>
          <a:endParaRPr lang="en-US"/>
        </a:p>
      </dgm:t>
    </dgm:pt>
    <dgm:pt modelId="{3E363F8F-45BA-4A52-988E-549BC9CAC1A0}" type="sibTrans" cxnId="{0BFD9934-4788-4E3A-AC0C-B3F34FD72CC9}">
      <dgm:prSet/>
      <dgm:spPr/>
      <dgm:t>
        <a:bodyPr/>
        <a:lstStyle/>
        <a:p>
          <a:endParaRPr lang="en-US"/>
        </a:p>
      </dgm:t>
    </dgm:pt>
    <dgm:pt modelId="{9179DD90-D308-4DAB-BB2B-7C1A941B3C4D}">
      <dgm:prSet/>
      <dgm:spPr/>
      <dgm:t>
        <a:bodyPr/>
        <a:lstStyle/>
        <a:p>
          <a:r>
            <a:rPr lang="en-GB"/>
            <a:t>Using a pencil</a:t>
          </a:r>
          <a:endParaRPr lang="en-US"/>
        </a:p>
      </dgm:t>
    </dgm:pt>
    <dgm:pt modelId="{98421123-80A6-400A-8F74-47B923FA5B52}" type="parTrans" cxnId="{E98377F8-7920-46AA-803D-B40C00766C7D}">
      <dgm:prSet/>
      <dgm:spPr/>
      <dgm:t>
        <a:bodyPr/>
        <a:lstStyle/>
        <a:p>
          <a:endParaRPr lang="en-US"/>
        </a:p>
      </dgm:t>
    </dgm:pt>
    <dgm:pt modelId="{8CA0B0EB-A805-4855-A95C-D69376EAE7B1}" type="sibTrans" cxnId="{E98377F8-7920-46AA-803D-B40C00766C7D}">
      <dgm:prSet/>
      <dgm:spPr/>
      <dgm:t>
        <a:bodyPr/>
        <a:lstStyle/>
        <a:p>
          <a:endParaRPr lang="en-US"/>
        </a:p>
      </dgm:t>
    </dgm:pt>
    <dgm:pt modelId="{794336E8-F389-4E40-85A3-EDD1542A1573}">
      <dgm:prSet/>
      <dgm:spPr/>
      <dgm:t>
        <a:bodyPr/>
        <a:lstStyle/>
        <a:p>
          <a:r>
            <a:rPr lang="en-GB"/>
            <a:t>Using a knife and fork</a:t>
          </a:r>
          <a:endParaRPr lang="en-US"/>
        </a:p>
      </dgm:t>
    </dgm:pt>
    <dgm:pt modelId="{13FE0141-F046-4439-96A5-E981579D15E8}" type="parTrans" cxnId="{15CE4571-321E-4AD1-9A83-F3F68369850C}">
      <dgm:prSet/>
      <dgm:spPr/>
      <dgm:t>
        <a:bodyPr/>
        <a:lstStyle/>
        <a:p>
          <a:endParaRPr lang="en-US"/>
        </a:p>
      </dgm:t>
    </dgm:pt>
    <dgm:pt modelId="{A6A91B59-D603-4845-A22F-48CA01CDEC8A}" type="sibTrans" cxnId="{15CE4571-321E-4AD1-9A83-F3F68369850C}">
      <dgm:prSet/>
      <dgm:spPr/>
      <dgm:t>
        <a:bodyPr/>
        <a:lstStyle/>
        <a:p>
          <a:endParaRPr lang="en-US"/>
        </a:p>
      </dgm:t>
    </dgm:pt>
    <dgm:pt modelId="{523D07CF-E2FE-4DCB-A51A-3A84E47B605C}">
      <dgm:prSet/>
      <dgm:spPr/>
      <dgm:t>
        <a:bodyPr/>
        <a:lstStyle/>
        <a:p>
          <a:r>
            <a:rPr lang="en-GB"/>
            <a:t>Sitting still and listening to a story</a:t>
          </a:r>
          <a:endParaRPr lang="en-US"/>
        </a:p>
      </dgm:t>
    </dgm:pt>
    <dgm:pt modelId="{C95B8E55-F8F6-4A7C-BEED-C25C474701EF}" type="parTrans" cxnId="{E05870F3-17E6-47BF-A91C-BE3CAAC5F7C3}">
      <dgm:prSet/>
      <dgm:spPr/>
      <dgm:t>
        <a:bodyPr/>
        <a:lstStyle/>
        <a:p>
          <a:endParaRPr lang="en-US"/>
        </a:p>
      </dgm:t>
    </dgm:pt>
    <dgm:pt modelId="{800DE12C-E430-4C8B-98C5-442A74AA6CE9}" type="sibTrans" cxnId="{E05870F3-17E6-47BF-A91C-BE3CAAC5F7C3}">
      <dgm:prSet/>
      <dgm:spPr/>
      <dgm:t>
        <a:bodyPr/>
        <a:lstStyle/>
        <a:p>
          <a:endParaRPr lang="en-US"/>
        </a:p>
      </dgm:t>
    </dgm:pt>
    <dgm:pt modelId="{DC07E2AA-13C2-4D7C-9FC6-5F19BFC63A3B}">
      <dgm:prSet/>
      <dgm:spPr/>
      <dgm:t>
        <a:bodyPr/>
        <a:lstStyle/>
        <a:p>
          <a:r>
            <a:rPr lang="en-GB"/>
            <a:t>Understanding the words ‘no’ and ‘stop’</a:t>
          </a:r>
          <a:endParaRPr lang="en-US"/>
        </a:p>
      </dgm:t>
    </dgm:pt>
    <dgm:pt modelId="{3A614461-B6B6-4804-BD9F-0F3EAAF76FEE}" type="parTrans" cxnId="{1DBEFE28-741F-4F2E-A700-DA864FFBB0FA}">
      <dgm:prSet/>
      <dgm:spPr/>
      <dgm:t>
        <a:bodyPr/>
        <a:lstStyle/>
        <a:p>
          <a:endParaRPr lang="en-US"/>
        </a:p>
      </dgm:t>
    </dgm:pt>
    <dgm:pt modelId="{2F27DBD7-0B57-4FBF-B6C0-1A63F2208CBC}" type="sibTrans" cxnId="{1DBEFE28-741F-4F2E-A700-DA864FFBB0FA}">
      <dgm:prSet/>
      <dgm:spPr/>
      <dgm:t>
        <a:bodyPr/>
        <a:lstStyle/>
        <a:p>
          <a:endParaRPr lang="en-US"/>
        </a:p>
      </dgm:t>
    </dgm:pt>
    <dgm:pt modelId="{DB3E5ABD-AF50-4591-83F5-F125170E646D}">
      <dgm:prSet/>
      <dgm:spPr/>
      <dgm:t>
        <a:bodyPr/>
        <a:lstStyle/>
        <a:p>
          <a:r>
            <a:rPr lang="en-GB"/>
            <a:t>Taking off their coat</a:t>
          </a:r>
          <a:endParaRPr lang="en-US"/>
        </a:p>
      </dgm:t>
    </dgm:pt>
    <dgm:pt modelId="{3E7075D8-3EF4-486E-BF60-999FFBCFFC9B}" type="parTrans" cxnId="{94A109F2-0605-4678-B1F8-BA540C3DC692}">
      <dgm:prSet/>
      <dgm:spPr/>
      <dgm:t>
        <a:bodyPr/>
        <a:lstStyle/>
        <a:p>
          <a:endParaRPr lang="en-US"/>
        </a:p>
      </dgm:t>
    </dgm:pt>
    <dgm:pt modelId="{17484681-881A-4EB6-A499-F11AC18C37CF}" type="sibTrans" cxnId="{94A109F2-0605-4678-B1F8-BA540C3DC692}">
      <dgm:prSet/>
      <dgm:spPr/>
      <dgm:t>
        <a:bodyPr/>
        <a:lstStyle/>
        <a:p>
          <a:endParaRPr lang="en-US"/>
        </a:p>
      </dgm:t>
    </dgm:pt>
    <dgm:pt modelId="{053AFBAE-DB79-43F1-BD82-B78FB60C194F}">
      <dgm:prSet/>
      <dgm:spPr/>
      <dgm:t>
        <a:bodyPr/>
        <a:lstStyle/>
        <a:p>
          <a:r>
            <a:rPr lang="en-GB"/>
            <a:t>Putting on their shoes</a:t>
          </a:r>
          <a:endParaRPr lang="en-US"/>
        </a:p>
      </dgm:t>
    </dgm:pt>
    <dgm:pt modelId="{28A2B87D-4A54-4B29-9A1D-C40FA183DF6A}" type="parTrans" cxnId="{1188D770-107C-41FF-9F6A-F86A976BBBB1}">
      <dgm:prSet/>
      <dgm:spPr/>
      <dgm:t>
        <a:bodyPr/>
        <a:lstStyle/>
        <a:p>
          <a:endParaRPr lang="en-US"/>
        </a:p>
      </dgm:t>
    </dgm:pt>
    <dgm:pt modelId="{1DA31D7A-A575-49D0-93E1-F2FE551110FD}" type="sibTrans" cxnId="{1188D770-107C-41FF-9F6A-F86A976BBBB1}">
      <dgm:prSet/>
      <dgm:spPr/>
      <dgm:t>
        <a:bodyPr/>
        <a:lstStyle/>
        <a:p>
          <a:endParaRPr lang="en-US"/>
        </a:p>
      </dgm:t>
    </dgm:pt>
    <dgm:pt modelId="{F37CC189-94FB-41DA-BBD0-86BEC958E4C7}">
      <dgm:prSet/>
      <dgm:spPr/>
      <dgm:t>
        <a:bodyPr/>
        <a:lstStyle/>
        <a:p>
          <a:r>
            <a:rPr lang="en-GB"/>
            <a:t>Going to the toilet </a:t>
          </a:r>
          <a:endParaRPr lang="en-US"/>
        </a:p>
      </dgm:t>
    </dgm:pt>
    <dgm:pt modelId="{6FC6FFE1-F7A3-414E-BCF2-4A58C43CA3C0}" type="parTrans" cxnId="{4A18FCC9-A171-4824-A448-49B8696348E7}">
      <dgm:prSet/>
      <dgm:spPr/>
      <dgm:t>
        <a:bodyPr/>
        <a:lstStyle/>
        <a:p>
          <a:endParaRPr lang="en-US"/>
        </a:p>
      </dgm:t>
    </dgm:pt>
    <dgm:pt modelId="{7CC8E34D-A76B-4901-94BA-96981ADC0C90}" type="sibTrans" cxnId="{4A18FCC9-A171-4824-A448-49B8696348E7}">
      <dgm:prSet/>
      <dgm:spPr/>
      <dgm:t>
        <a:bodyPr/>
        <a:lstStyle/>
        <a:p>
          <a:endParaRPr lang="en-US"/>
        </a:p>
      </dgm:t>
    </dgm:pt>
    <dgm:pt modelId="{FB96254F-A483-4658-90BD-C3B4B4C7BFAB}" type="pres">
      <dgm:prSet presAssocID="{B09288F1-7065-4965-8E9E-880FBBD53A21}" presName="linear" presStyleCnt="0">
        <dgm:presLayoutVars>
          <dgm:animLvl val="lvl"/>
          <dgm:resizeHandles val="exact"/>
        </dgm:presLayoutVars>
      </dgm:prSet>
      <dgm:spPr/>
    </dgm:pt>
    <dgm:pt modelId="{7A2D46AF-D08C-4914-B5F5-0B5BD4CD5756}" type="pres">
      <dgm:prSet presAssocID="{F875D581-9396-4D4F-90F9-5E269F96393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E90A492-E2E7-48F1-8691-C1C752D608D4}" type="pres">
      <dgm:prSet presAssocID="{F875D581-9396-4D4F-90F9-5E269F96393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8C0EF18-4521-481E-B145-A4C3CFD035F0}" type="presOf" srcId="{794336E8-F389-4E40-85A3-EDD1542A1573}" destId="{0E90A492-E2E7-48F1-8691-C1C752D608D4}" srcOrd="0" destOrd="2" presId="urn:microsoft.com/office/officeart/2005/8/layout/vList2"/>
    <dgm:cxn modelId="{F8E3C922-16D8-41E9-B791-AF54A30E7E59}" type="presOf" srcId="{DC07E2AA-13C2-4D7C-9FC6-5F19BFC63A3B}" destId="{0E90A492-E2E7-48F1-8691-C1C752D608D4}" srcOrd="0" destOrd="4" presId="urn:microsoft.com/office/officeart/2005/8/layout/vList2"/>
    <dgm:cxn modelId="{1DBEFE28-741F-4F2E-A700-DA864FFBB0FA}" srcId="{F875D581-9396-4D4F-90F9-5E269F963933}" destId="{DC07E2AA-13C2-4D7C-9FC6-5F19BFC63A3B}" srcOrd="4" destOrd="0" parTransId="{3A614461-B6B6-4804-BD9F-0F3EAAF76FEE}" sibTransId="{2F27DBD7-0B57-4FBF-B6C0-1A63F2208CBC}"/>
    <dgm:cxn modelId="{74B0112D-D10A-4E5A-9170-8D8189BABECB}" type="presOf" srcId="{F875D581-9396-4D4F-90F9-5E269F963933}" destId="{7A2D46AF-D08C-4914-B5F5-0B5BD4CD5756}" srcOrd="0" destOrd="0" presId="urn:microsoft.com/office/officeart/2005/8/layout/vList2"/>
    <dgm:cxn modelId="{0BFD9934-4788-4E3A-AC0C-B3F34FD72CC9}" srcId="{F875D581-9396-4D4F-90F9-5E269F963933}" destId="{B1BB8EC9-752C-442B-8596-759956893786}" srcOrd="0" destOrd="0" parTransId="{C1E86F35-7644-4B65-A3A7-D7AA56B7C152}" sibTransId="{3E363F8F-45BA-4A52-988E-549BC9CAC1A0}"/>
    <dgm:cxn modelId="{8910115E-584F-4A3A-9F7C-BD7FE2541CF7}" type="presOf" srcId="{523D07CF-E2FE-4DCB-A51A-3A84E47B605C}" destId="{0E90A492-E2E7-48F1-8691-C1C752D608D4}" srcOrd="0" destOrd="3" presId="urn:microsoft.com/office/officeart/2005/8/layout/vList2"/>
    <dgm:cxn modelId="{5EF27161-B966-49FC-8F99-F96FE4655C6D}" type="presOf" srcId="{B09288F1-7065-4965-8E9E-880FBBD53A21}" destId="{FB96254F-A483-4658-90BD-C3B4B4C7BFAB}" srcOrd="0" destOrd="0" presId="urn:microsoft.com/office/officeart/2005/8/layout/vList2"/>
    <dgm:cxn modelId="{F07D8141-E3A9-4F28-AAF5-7578303D8004}" type="presOf" srcId="{F37CC189-94FB-41DA-BBD0-86BEC958E4C7}" destId="{0E90A492-E2E7-48F1-8691-C1C752D608D4}" srcOrd="0" destOrd="7" presId="urn:microsoft.com/office/officeart/2005/8/layout/vList2"/>
    <dgm:cxn modelId="{1C1EDB41-A40F-4DDD-B75C-8DDF7FDA48D1}" type="presOf" srcId="{DB3E5ABD-AF50-4591-83F5-F125170E646D}" destId="{0E90A492-E2E7-48F1-8691-C1C752D608D4}" srcOrd="0" destOrd="5" presId="urn:microsoft.com/office/officeart/2005/8/layout/vList2"/>
    <dgm:cxn modelId="{C1E6CE49-66CF-4704-B0EC-BD678A04E580}" type="presOf" srcId="{053AFBAE-DB79-43F1-BD82-B78FB60C194F}" destId="{0E90A492-E2E7-48F1-8691-C1C752D608D4}" srcOrd="0" destOrd="6" presId="urn:microsoft.com/office/officeart/2005/8/layout/vList2"/>
    <dgm:cxn modelId="{1188D770-107C-41FF-9F6A-F86A976BBBB1}" srcId="{F875D581-9396-4D4F-90F9-5E269F963933}" destId="{053AFBAE-DB79-43F1-BD82-B78FB60C194F}" srcOrd="6" destOrd="0" parTransId="{28A2B87D-4A54-4B29-9A1D-C40FA183DF6A}" sibTransId="{1DA31D7A-A575-49D0-93E1-F2FE551110FD}"/>
    <dgm:cxn modelId="{15CE4571-321E-4AD1-9A83-F3F68369850C}" srcId="{F875D581-9396-4D4F-90F9-5E269F963933}" destId="{794336E8-F389-4E40-85A3-EDD1542A1573}" srcOrd="2" destOrd="0" parTransId="{13FE0141-F046-4439-96A5-E981579D15E8}" sibTransId="{A6A91B59-D603-4845-A22F-48CA01CDEC8A}"/>
    <dgm:cxn modelId="{270C7478-932A-4736-8D3D-4741B934B832}" srcId="{B09288F1-7065-4965-8E9E-880FBBD53A21}" destId="{F875D581-9396-4D4F-90F9-5E269F963933}" srcOrd="0" destOrd="0" parTransId="{D1F988B8-4D53-4D8C-89A9-7349C0C1531E}" sibTransId="{9AC23FA6-478A-4D66-968F-8855ACECB464}"/>
    <dgm:cxn modelId="{18DF7E96-6F05-4980-BD82-02B3A028DFBB}" type="presOf" srcId="{B1BB8EC9-752C-442B-8596-759956893786}" destId="{0E90A492-E2E7-48F1-8691-C1C752D608D4}" srcOrd="0" destOrd="0" presId="urn:microsoft.com/office/officeart/2005/8/layout/vList2"/>
    <dgm:cxn modelId="{4A18FCC9-A171-4824-A448-49B8696348E7}" srcId="{F875D581-9396-4D4F-90F9-5E269F963933}" destId="{F37CC189-94FB-41DA-BBD0-86BEC958E4C7}" srcOrd="7" destOrd="0" parTransId="{6FC6FFE1-F7A3-414E-BCF2-4A58C43CA3C0}" sibTransId="{7CC8E34D-A76B-4901-94BA-96981ADC0C90}"/>
    <dgm:cxn modelId="{94A109F2-0605-4678-B1F8-BA540C3DC692}" srcId="{F875D581-9396-4D4F-90F9-5E269F963933}" destId="{DB3E5ABD-AF50-4591-83F5-F125170E646D}" srcOrd="5" destOrd="0" parTransId="{3E7075D8-3EF4-486E-BF60-999FFBCFFC9B}" sibTransId="{17484681-881A-4EB6-A499-F11AC18C37CF}"/>
    <dgm:cxn modelId="{E05870F3-17E6-47BF-A91C-BE3CAAC5F7C3}" srcId="{F875D581-9396-4D4F-90F9-5E269F963933}" destId="{523D07CF-E2FE-4DCB-A51A-3A84E47B605C}" srcOrd="3" destOrd="0" parTransId="{C95B8E55-F8F6-4A7C-BEED-C25C474701EF}" sibTransId="{800DE12C-E430-4C8B-98C5-442A74AA6CE9}"/>
    <dgm:cxn modelId="{E98377F8-7920-46AA-803D-B40C00766C7D}" srcId="{F875D581-9396-4D4F-90F9-5E269F963933}" destId="{9179DD90-D308-4DAB-BB2B-7C1A941B3C4D}" srcOrd="1" destOrd="0" parTransId="{98421123-80A6-400A-8F74-47B923FA5B52}" sibTransId="{8CA0B0EB-A805-4855-A95C-D69376EAE7B1}"/>
    <dgm:cxn modelId="{3AADB8F9-6BBE-4246-AD4F-B7C71289F252}" type="presOf" srcId="{9179DD90-D308-4DAB-BB2B-7C1A941B3C4D}" destId="{0E90A492-E2E7-48F1-8691-C1C752D608D4}" srcOrd="0" destOrd="1" presId="urn:microsoft.com/office/officeart/2005/8/layout/vList2"/>
    <dgm:cxn modelId="{69F643CA-CE78-455D-8EBD-ECFFFCC0C464}" type="presParOf" srcId="{FB96254F-A483-4658-90BD-C3B4B4C7BFAB}" destId="{7A2D46AF-D08C-4914-B5F5-0B5BD4CD5756}" srcOrd="0" destOrd="0" presId="urn:microsoft.com/office/officeart/2005/8/layout/vList2"/>
    <dgm:cxn modelId="{5C522236-8241-45DB-9104-511259EB6596}" type="presParOf" srcId="{FB96254F-A483-4658-90BD-C3B4B4C7BFAB}" destId="{0E90A492-E2E7-48F1-8691-C1C752D608D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C7D5C-BC20-464D-B72F-BE225E1F8780}">
      <dsp:nvSpPr>
        <dsp:cNvPr id="0" name=""/>
        <dsp:cNvSpPr/>
      </dsp:nvSpPr>
      <dsp:spPr>
        <a:xfrm>
          <a:off x="0" y="238554"/>
          <a:ext cx="6666833" cy="12269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Church of England schools are, by law, set up for a Christian vision of education. </a:t>
          </a:r>
          <a:endParaRPr lang="en-US" sz="2100" kern="1200"/>
        </a:p>
      </dsp:txBody>
      <dsp:txXfrm>
        <a:off x="59895" y="298449"/>
        <a:ext cx="6547043" cy="1107174"/>
      </dsp:txXfrm>
    </dsp:sp>
    <dsp:sp modelId="{CCE9F1FC-E446-469B-BFD3-7BA20300805C}">
      <dsp:nvSpPr>
        <dsp:cNvPr id="0" name=""/>
        <dsp:cNvSpPr/>
      </dsp:nvSpPr>
      <dsp:spPr>
        <a:xfrm>
          <a:off x="0" y="1525999"/>
          <a:ext cx="6666833" cy="1226964"/>
        </a:xfrm>
        <a:prstGeom prst="round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Part of our core expectation is our Christian vision and values and that flowing through all that we do. </a:t>
          </a:r>
        </a:p>
      </dsp:txBody>
      <dsp:txXfrm>
        <a:off x="59895" y="1585894"/>
        <a:ext cx="6547043" cy="1107174"/>
      </dsp:txXfrm>
    </dsp:sp>
    <dsp:sp modelId="{90462A3B-12E2-45B6-88D2-FFF063BCEF58}">
      <dsp:nvSpPr>
        <dsp:cNvPr id="0" name=""/>
        <dsp:cNvSpPr/>
      </dsp:nvSpPr>
      <dsp:spPr>
        <a:xfrm>
          <a:off x="0" y="2813443"/>
          <a:ext cx="6666833" cy="1226964"/>
        </a:xfrm>
        <a:prstGeom prst="round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100" kern="1200"/>
            <a:t>We are part of the St Chad’s Academies Trust - A family of schools who work together to ‘Put Children First’</a:t>
          </a:r>
          <a:endParaRPr lang="en-US" sz="2100" kern="1200"/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9895" y="2873338"/>
        <a:ext cx="6547043" cy="1107174"/>
      </dsp:txXfrm>
    </dsp:sp>
    <dsp:sp modelId="{206BEBB4-C4DF-4F9E-A80A-4417EADA4207}">
      <dsp:nvSpPr>
        <dsp:cNvPr id="0" name=""/>
        <dsp:cNvSpPr/>
      </dsp:nvSpPr>
      <dsp:spPr>
        <a:xfrm>
          <a:off x="0" y="4100887"/>
          <a:ext cx="6666833" cy="1226964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100" kern="1200"/>
            <a:t>Set up by the Diocese of Lichfield, it consists of 19 Church of England Primary Schools and 1 Middle School.</a:t>
          </a:r>
          <a:endParaRPr lang="en-US" sz="2100" kern="1200"/>
        </a:p>
        <a:p>
          <a:pPr marL="0"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9895" y="4160782"/>
        <a:ext cx="6547043" cy="1107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8DCB0-975E-4E33-B83D-FFBE2D92F788}">
      <dsp:nvSpPr>
        <dsp:cNvPr id="0" name=""/>
        <dsp:cNvSpPr/>
      </dsp:nvSpPr>
      <dsp:spPr>
        <a:xfrm>
          <a:off x="0" y="489040"/>
          <a:ext cx="10515600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It’s for the children and for you.</a:t>
          </a:r>
          <a:endParaRPr lang="en-US" sz="2700" kern="1200"/>
        </a:p>
      </dsp:txBody>
      <dsp:txXfrm>
        <a:off x="52359" y="541399"/>
        <a:ext cx="10410882" cy="967861"/>
      </dsp:txXfrm>
    </dsp:sp>
    <dsp:sp modelId="{F1B798C0-08F4-48DD-9AE3-17B790C69384}">
      <dsp:nvSpPr>
        <dsp:cNvPr id="0" name=""/>
        <dsp:cNvSpPr/>
      </dsp:nvSpPr>
      <dsp:spPr>
        <a:xfrm>
          <a:off x="0" y="1639379"/>
          <a:ext cx="10515600" cy="107257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We deal with a huge spectrum of issues.</a:t>
          </a:r>
          <a:endParaRPr lang="en-US" sz="2700" kern="1200"/>
        </a:p>
      </dsp:txBody>
      <dsp:txXfrm>
        <a:off x="52359" y="1691738"/>
        <a:ext cx="10410882" cy="967861"/>
      </dsp:txXfrm>
    </dsp:sp>
    <dsp:sp modelId="{37B76595-14C3-4A24-85B8-9689C6294510}">
      <dsp:nvSpPr>
        <dsp:cNvPr id="0" name=""/>
        <dsp:cNvSpPr/>
      </dsp:nvSpPr>
      <dsp:spPr>
        <a:xfrm>
          <a:off x="0" y="2789718"/>
          <a:ext cx="10515600" cy="107257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There is very little we have not heard before! We need to know when things have gone wrong as things at home do impact children in school. </a:t>
          </a:r>
          <a:endParaRPr lang="en-US" sz="2700" kern="1200"/>
        </a:p>
      </dsp:txBody>
      <dsp:txXfrm>
        <a:off x="52359" y="2842077"/>
        <a:ext cx="10410882" cy="9678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495DF-29DA-48DD-B298-1F6F83858C93}">
      <dsp:nvSpPr>
        <dsp:cNvPr id="0" name=""/>
        <dsp:cNvSpPr/>
      </dsp:nvSpPr>
      <dsp:spPr>
        <a:xfrm>
          <a:off x="0" y="753738"/>
          <a:ext cx="2267644" cy="13605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Weekly newsletter by Parentmail </a:t>
          </a:r>
          <a:endParaRPr lang="en-US" sz="1800" kern="1200"/>
        </a:p>
      </dsp:txBody>
      <dsp:txXfrm>
        <a:off x="0" y="753738"/>
        <a:ext cx="2267644" cy="1360586"/>
      </dsp:txXfrm>
    </dsp:sp>
    <dsp:sp modelId="{2F0F5A06-F1D5-48B5-BC5B-C96D585EE45C}">
      <dsp:nvSpPr>
        <dsp:cNvPr id="0" name=""/>
        <dsp:cNvSpPr/>
      </dsp:nvSpPr>
      <dsp:spPr>
        <a:xfrm>
          <a:off x="2494409" y="753738"/>
          <a:ext cx="2267644" cy="13605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Text service</a:t>
          </a:r>
          <a:endParaRPr lang="en-US" sz="1800" kern="1200"/>
        </a:p>
      </dsp:txBody>
      <dsp:txXfrm>
        <a:off x="2494409" y="753738"/>
        <a:ext cx="2267644" cy="1360586"/>
      </dsp:txXfrm>
    </dsp:sp>
    <dsp:sp modelId="{A9412E6C-3969-4BCD-A3D7-715582BE80C6}">
      <dsp:nvSpPr>
        <dsp:cNvPr id="0" name=""/>
        <dsp:cNvSpPr/>
      </dsp:nvSpPr>
      <dsp:spPr>
        <a:xfrm>
          <a:off x="4988818" y="753738"/>
          <a:ext cx="2267644" cy="13605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Communication at the door / on the playground</a:t>
          </a:r>
          <a:endParaRPr lang="en-US" sz="1800" kern="1200"/>
        </a:p>
      </dsp:txBody>
      <dsp:txXfrm>
        <a:off x="4988818" y="753738"/>
        <a:ext cx="2267644" cy="1360586"/>
      </dsp:txXfrm>
    </dsp:sp>
    <dsp:sp modelId="{19F29EFC-B6C4-45DC-9D45-EB5D4CC7575D}">
      <dsp:nvSpPr>
        <dsp:cNvPr id="0" name=""/>
        <dsp:cNvSpPr/>
      </dsp:nvSpPr>
      <dsp:spPr>
        <a:xfrm>
          <a:off x="0" y="2341090"/>
          <a:ext cx="2267644" cy="13605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Twitter</a:t>
          </a:r>
          <a:endParaRPr lang="en-US" sz="1800" kern="1200"/>
        </a:p>
      </dsp:txBody>
      <dsp:txXfrm>
        <a:off x="0" y="2341090"/>
        <a:ext cx="2267644" cy="1360586"/>
      </dsp:txXfrm>
    </dsp:sp>
    <dsp:sp modelId="{9807231D-BEB4-42D0-98FE-CECC5E3A643E}">
      <dsp:nvSpPr>
        <dsp:cNvPr id="0" name=""/>
        <dsp:cNvSpPr/>
      </dsp:nvSpPr>
      <dsp:spPr>
        <a:xfrm>
          <a:off x="2494409" y="2341090"/>
          <a:ext cx="2267644" cy="136058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Website</a:t>
          </a:r>
          <a:endParaRPr lang="en-US" sz="1800" kern="1200"/>
        </a:p>
      </dsp:txBody>
      <dsp:txXfrm>
        <a:off x="2494409" y="2341090"/>
        <a:ext cx="2267644" cy="1360586"/>
      </dsp:txXfrm>
    </dsp:sp>
    <dsp:sp modelId="{8A02AD91-824F-4261-8FB8-BB6A935B526E}">
      <dsp:nvSpPr>
        <dsp:cNvPr id="0" name=""/>
        <dsp:cNvSpPr/>
      </dsp:nvSpPr>
      <dsp:spPr>
        <a:xfrm>
          <a:off x="4988818" y="2341090"/>
          <a:ext cx="2267644" cy="13605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Members of the Senior Leadership Team on playground at start and end of day</a:t>
          </a:r>
          <a:endParaRPr lang="en-US" sz="1800" kern="1200"/>
        </a:p>
      </dsp:txBody>
      <dsp:txXfrm>
        <a:off x="4988818" y="2341090"/>
        <a:ext cx="2267644" cy="1360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D46AF-D08C-4914-B5F5-0B5BD4CD5756}">
      <dsp:nvSpPr>
        <dsp:cNvPr id="0" name=""/>
        <dsp:cNvSpPr/>
      </dsp:nvSpPr>
      <dsp:spPr>
        <a:xfrm>
          <a:off x="0" y="80675"/>
          <a:ext cx="6263640" cy="19246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It’s really helpful if your child knows or can practise these things before September…</a:t>
          </a:r>
          <a:endParaRPr lang="en-US" sz="3500" kern="1200"/>
        </a:p>
      </dsp:txBody>
      <dsp:txXfrm>
        <a:off x="93954" y="174629"/>
        <a:ext cx="6075732" cy="1736741"/>
      </dsp:txXfrm>
    </dsp:sp>
    <dsp:sp modelId="{0E90A492-E2E7-48F1-8691-C1C752D608D4}">
      <dsp:nvSpPr>
        <dsp:cNvPr id="0" name=""/>
        <dsp:cNvSpPr/>
      </dsp:nvSpPr>
      <dsp:spPr>
        <a:xfrm>
          <a:off x="0" y="2005325"/>
          <a:ext cx="6263640" cy="3694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Kicking a ball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Using a pencil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Using a knife and fork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Sitting still and listening to a story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Understanding the words ‘no’ and ‘stop’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Taking off their coat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Putting on their shoes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Going to the toilet </a:t>
          </a:r>
          <a:endParaRPr lang="en-US" sz="2700" kern="1200"/>
        </a:p>
      </dsp:txBody>
      <dsp:txXfrm>
        <a:off x="0" y="2005325"/>
        <a:ext cx="6263640" cy="3694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5" tIns="48302" rIns="96605" bIns="4830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2676"/>
          </a:xfrm>
          <a:prstGeom prst="rect">
            <a:avLst/>
          </a:prstGeom>
        </p:spPr>
        <p:txBody>
          <a:bodyPr vert="horz" lIns="96605" tIns="48302" rIns="96605" bIns="48302" rtlCol="0"/>
          <a:lstStyle>
            <a:lvl1pPr algn="r">
              <a:defRPr sz="1300"/>
            </a:lvl1pPr>
          </a:lstStyle>
          <a:p>
            <a:fld id="{BC4FED0F-95B8-46C0-AE67-EEAAD245B542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5" tIns="48302" rIns="96605" bIns="4830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5" tIns="48302" rIns="96605" bIns="4830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5" tIns="48302" rIns="96605" bIns="4830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1" cy="502674"/>
          </a:xfrm>
          <a:prstGeom prst="rect">
            <a:avLst/>
          </a:prstGeom>
        </p:spPr>
        <p:txBody>
          <a:bodyPr vert="horz" lIns="96605" tIns="48302" rIns="96605" bIns="48302" rtlCol="0" anchor="b"/>
          <a:lstStyle>
            <a:lvl1pPr algn="r">
              <a:defRPr sz="1300"/>
            </a:lvl1pPr>
          </a:lstStyle>
          <a:p>
            <a:fld id="{96D65533-D197-4482-B02E-E0E509306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48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65533-D197-4482-B02E-E0E5093066A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07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65533-D197-4482-B02E-E0E5093066A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15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5533-D197-4482-B02E-E0E5093066A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65533-D197-4482-B02E-E0E5093066A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30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65533-D197-4482-B02E-E0E5093066A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79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BFD01-B179-4064-9CF8-10637FA66555}" type="datetime1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63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4AE4-2512-4683-890E-B9AA998F0438}" type="datetime1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70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2D02E-E816-49EF-813E-F433BFF58835}" type="datetime1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1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5C7A-EF9F-4E25-9AB5-5750806D21BE}" type="datetime1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8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A1A5-AACA-46F7-9BFE-B52D3B96CB0C}" type="datetime1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91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F567-9519-46AA-A90F-C1779AD1C6CE}" type="datetime1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00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EC91-CDDA-465B-A6DA-2D6EDF1F265C}" type="datetime1">
              <a:rPr lang="en-GB" smtClean="0"/>
              <a:t>11/11/2022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90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97B0-0B4A-487B-B30E-83FD9847CB0D}" type="datetime1">
              <a:rPr lang="en-GB" smtClean="0"/>
              <a:t>11/11/2022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14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1C30-EE1F-4DEF-A49E-3D1274089EBC}" type="datetime1">
              <a:rPr lang="en-GB" smtClean="0"/>
              <a:t>11/11/2022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39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8577-FE8D-4B49-B9DC-781B843DF666}" type="datetime1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3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FC98-DDD5-4A63-9D5F-45658D356E09}" type="datetime1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58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4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5FE6F-1632-4C29-B864-4EC6D9378969}" type="datetime1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St. Peter’s Bratton Church of England Academy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4EBF7-3C2B-4CBE-B2CA-4C6622136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4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transport@telford.gov.u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stpetersbratton@taw.org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attonstpeters.org.uk/parents-and-carers/school-vision-and-ai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development-matters--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4A694-02FE-42E3-A58B-7AEB807E7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79" y="2837860"/>
            <a:ext cx="4622983" cy="1746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932" y="1204109"/>
            <a:ext cx="10023398" cy="8578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 to </a:t>
            </a:r>
            <a:b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St. Peter’s Bratton Church of England Academy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B196C-F94C-4A15-B6F3-CE2B378A3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St. Peter’s Bratton Church of England Academy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1F183-8A6D-48E7-A348-B592BA06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16" y="4809975"/>
            <a:ext cx="2972215" cy="10955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A9B6214-AD4C-459B-7BA0-C142AE43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64" y="2499211"/>
            <a:ext cx="309991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5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E3DE7-7D8B-17B8-F27C-5EDD31FF1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Visits and Visitors</a:t>
            </a:r>
          </a:p>
        </p:txBody>
      </p:sp>
      <p:pic>
        <p:nvPicPr>
          <p:cNvPr id="10" name="Picture 9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F57B3459-32EE-2E96-DC66-8EC13659B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26" y="807436"/>
            <a:ext cx="3997637" cy="2998227"/>
          </a:xfrm>
          <a:prstGeom prst="rect">
            <a:avLst/>
          </a:prstGeom>
        </p:spPr>
      </p:pic>
      <p:pic>
        <p:nvPicPr>
          <p:cNvPr id="6" name="Content Placeholder 5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EBDB383E-FBC9-1B31-2D46-32855325C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3572" y="807435"/>
            <a:ext cx="3997637" cy="299822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C1F58A8-367E-3BB3-691A-213729CEC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864" y="829749"/>
            <a:ext cx="3997637" cy="299822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1010F-1E2E-C8F4-D46C-F3C7269B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416220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38F44-B921-6D60-EFAA-C0F1FD20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Lots of practical activity…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tanding on a sidewalk with tennis rackets&#10;&#10;Description automatically generated with low confidence">
            <a:extLst>
              <a:ext uri="{FF2B5EF4-FFF2-40B4-BE49-F238E27FC236}">
                <a16:creationId xmlns:a16="http://schemas.microsoft.com/office/drawing/2014/main" id="{D2D821AD-4D22-4E33-13FB-392772EB2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679" y="3069789"/>
            <a:ext cx="3600041" cy="2700030"/>
          </a:xfrm>
          <a:prstGeom prst="rect">
            <a:avLst/>
          </a:prstGeom>
        </p:spPr>
      </p:pic>
      <p:pic>
        <p:nvPicPr>
          <p:cNvPr id="8" name="Picture 7" descr="A child playing a guitar&#10;&#10;Description automatically generated with low confidence">
            <a:extLst>
              <a:ext uri="{FF2B5EF4-FFF2-40B4-BE49-F238E27FC236}">
                <a16:creationId xmlns:a16="http://schemas.microsoft.com/office/drawing/2014/main" id="{6FC9FA36-DBDF-C86E-7E5D-F5EE11590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5979" y="3069789"/>
            <a:ext cx="3600041" cy="2700030"/>
          </a:xfrm>
          <a:prstGeom prst="rect">
            <a:avLst/>
          </a:prstGeom>
        </p:spPr>
      </p:pic>
      <p:pic>
        <p:nvPicPr>
          <p:cNvPr id="6" name="Content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42627AE-620E-D23B-F591-3DBBAA67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0279" y="3069789"/>
            <a:ext cx="3600041" cy="270003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EC5EF-F353-28AA-927C-3A4216BF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222805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307EC-6785-2A31-C006-FE2E5B6F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Residential Visit</a:t>
            </a:r>
          </a:p>
        </p:txBody>
      </p:sp>
      <p:pic>
        <p:nvPicPr>
          <p:cNvPr id="9" name="Picture 8" descr="A picture containing outdoor, plastic&#10;&#10;Description automatically generated">
            <a:extLst>
              <a:ext uri="{FF2B5EF4-FFF2-40B4-BE49-F238E27FC236}">
                <a16:creationId xmlns:a16="http://schemas.microsoft.com/office/drawing/2014/main" id="{55378501-5420-C31A-830F-BA1452FBD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26" y="807435"/>
            <a:ext cx="3997637" cy="2998228"/>
          </a:xfrm>
          <a:prstGeom prst="rect">
            <a:avLst/>
          </a:prstGeom>
        </p:spPr>
      </p:pic>
      <p:pic>
        <p:nvPicPr>
          <p:cNvPr id="6" name="Content Placeholder 5" descr="A picture containing grass, outdoor, person, field&#10;&#10;Description automatically generated">
            <a:extLst>
              <a:ext uri="{FF2B5EF4-FFF2-40B4-BE49-F238E27FC236}">
                <a16:creationId xmlns:a16="http://schemas.microsoft.com/office/drawing/2014/main" id="{239DD2CE-A998-2B27-0501-3861E6528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53B9DE9-5ED9-0C89-747C-AC0C20E27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864" y="829749"/>
            <a:ext cx="3997637" cy="29982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F55D7-175C-4635-B6E2-2A116A39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274271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D961C-8405-171F-BF53-B9D37BEF1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/>
            <a:r>
              <a:rPr lang="en-GB" sz="4800">
                <a:solidFill>
                  <a:srgbClr val="FFFFFF"/>
                </a:solidFill>
              </a:rPr>
              <a:t>Lots of experiences…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8FDBB21-F5DF-F26C-DC23-842EDC0BC474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5021821" y="5550568"/>
            <a:ext cx="6465286" cy="602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GB" sz="2000">
              <a:solidFill>
                <a:srgbClr val="E7E6E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D8CF74-25C3-FE41-DFAE-DF552F6DA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6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51F0E2-965F-3108-CFBE-A23622151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5" r="1" b="2660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6792DA-43ED-4DD5-0667-7D02141D2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91" r="1452" b="4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CBC96-2721-3172-D2B8-7B0D4D1B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579" y="6536267"/>
            <a:ext cx="4892842" cy="3069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St. Peter’s Bratton Church of England Academy</a:t>
            </a:r>
          </a:p>
        </p:txBody>
      </p:sp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1DB3AEC3-90E2-A7AA-CE0E-7B0C3126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7" b="12445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1C80C2B1-A19D-0555-4501-DF3F167014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6D9D20C-74A3-012D-D30D-1655ED3F01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5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08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8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8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8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8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8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9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0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FB86D9-E14E-79AC-3037-D0295D36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en-GB" sz="4000"/>
              <a:t>Sport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5B819343-08C4-90AA-1202-0DAFAE3A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 bwMode="auto"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DC28AFCD-5482-2D2F-AC2D-F906E2B0A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02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1FD88-5F94-09F4-E516-D7E1503D9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en-GB"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7884B-C7F5-549D-5D83-675B0FAC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20" y="6414925"/>
            <a:ext cx="950976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FFFFFE"/>
                </a:solidFill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311240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3" name="Straight Connector 410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4" name="Rectangle 410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989F2-ECA9-01F5-EABB-B22F253450AD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Taking part and looking after ourselves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F68025E6-DF28-6E56-D66B-EC4DEBCC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731" y="307731"/>
            <a:ext cx="299822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F424B6F0-D77E-E38A-00FC-5A053100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1019053"/>
            <a:ext cx="3433324" cy="25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dog with its mouth open&#10;&#10;Description automatically generated with low confidence">
            <a:extLst>
              <a:ext uri="{FF2B5EF4-FFF2-40B4-BE49-F238E27FC236}">
                <a16:creationId xmlns:a16="http://schemas.microsoft.com/office/drawing/2014/main" id="{4C3AE1F4-B647-2337-9C1E-50E682820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194" y="330045"/>
            <a:ext cx="1728977" cy="3997637"/>
          </a:xfrm>
          <a:prstGeom prst="rect">
            <a:avLst/>
          </a:prstGeom>
        </p:spPr>
      </p:pic>
      <p:cxnSp>
        <p:nvCxnSpPr>
          <p:cNvPr id="4125" name="Straight Connector 411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B3BB3-4342-A204-A305-A516656C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936449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243189-9E62-4133-87B4-CCBFD5A0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Wrap around care: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EF1EF-689F-450C-8CD9-FA01AA632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>
                <a:solidFill>
                  <a:schemeClr val="bg1"/>
                </a:solidFill>
              </a:rPr>
              <a:t>We run our own wrap around care on the school site</a:t>
            </a:r>
          </a:p>
          <a:p>
            <a:pPr marL="0" indent="0">
              <a:buNone/>
            </a:pPr>
            <a:endParaRPr lang="en-GB" sz="2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>
                <a:solidFill>
                  <a:schemeClr val="bg1"/>
                </a:solidFill>
              </a:rPr>
              <a:t>We offer: </a:t>
            </a:r>
          </a:p>
          <a:p>
            <a:pPr marL="0" indent="0">
              <a:buNone/>
            </a:pPr>
            <a:r>
              <a:rPr lang="en-GB" sz="2400">
                <a:solidFill>
                  <a:schemeClr val="bg1"/>
                </a:solidFill>
              </a:rPr>
              <a:t>7.30am – 8.45am (Currently £4.20 a day)</a:t>
            </a:r>
          </a:p>
          <a:p>
            <a:pPr marL="0" indent="0">
              <a:buNone/>
            </a:pPr>
            <a:r>
              <a:rPr lang="en-GB" sz="2400">
                <a:solidFill>
                  <a:schemeClr val="bg1"/>
                </a:solidFill>
              </a:rPr>
              <a:t>3:15pm – 6:00pm (currently £9.20 a day)</a:t>
            </a:r>
          </a:p>
          <a:p>
            <a:pPr marL="0" indent="0">
              <a:buNone/>
            </a:pPr>
            <a:endParaRPr lang="en-GB" sz="2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>
                <a:solidFill>
                  <a:schemeClr val="bg1"/>
                </a:solidFill>
              </a:rPr>
              <a:t>Plus holiday club for 10 weeks a year (out of the 13 weeks of holidays) - £20 – £25 a day.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3FF356-C7CE-400C-924F-B8962E10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758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2051553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884C1-C386-1CEC-B080-7BBB741E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Safeguarding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1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FF451-B5E3-F8F0-F70A-785AECFD0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GB" sz="2200">
                <a:solidFill>
                  <a:schemeClr val="bg1"/>
                </a:solidFill>
              </a:rPr>
              <a:t>Safeguarding is the highest priority in school</a:t>
            </a:r>
          </a:p>
          <a:p>
            <a:r>
              <a:rPr lang="en-GB" sz="2200">
                <a:solidFill>
                  <a:schemeClr val="bg1"/>
                </a:solidFill>
              </a:rPr>
              <a:t>We have 10 designated safeguarding leads – which includes our senior leadership team, phase lease leads, pastoral support lead and members of wrap around staff. </a:t>
            </a:r>
          </a:p>
          <a:p>
            <a:r>
              <a:rPr lang="en-GB" sz="2200">
                <a:solidFill>
                  <a:schemeClr val="bg1"/>
                </a:solidFill>
              </a:rPr>
              <a:t>They are highly trained and know what to do!</a:t>
            </a:r>
          </a:p>
          <a:p>
            <a:r>
              <a:rPr lang="en-GB" sz="2200">
                <a:solidFill>
                  <a:schemeClr val="bg1"/>
                </a:solidFill>
              </a:rPr>
              <a:t>All our staff receive safeguarding training, which includes anti bullying, e-safety, peer on peer abuse to name but a few.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9504A-4C17-7FA1-29B9-59F81557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</a:rPr>
              <a:t>St. Peter’s Bratton Church of England Academy</a:t>
            </a:r>
          </a:p>
        </p:txBody>
      </p:sp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443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5457EA-5390-3A01-10AC-2F6022CF9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F0146-CF99-91F8-9511-F77670C5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/>
              <a:t>Pastoral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4A6E3-F6F3-10D7-0C49-989EF654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St. Peter’s Bratton Church of England Academy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7E8BD4E-70B5-8013-FF8B-9B72271E7F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4395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4327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FC976-D89B-EEC6-111F-D9094895B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School transport</a:t>
            </a:r>
          </a:p>
        </p:txBody>
      </p:sp>
      <p:grpSp>
        <p:nvGrpSpPr>
          <p:cNvPr id="13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2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2233-004B-C1C9-98F4-14456E02C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If you are in our catchment area and </a:t>
            </a:r>
            <a:r>
              <a:rPr lang="en-GB" err="1">
                <a:solidFill>
                  <a:schemeClr val="bg1"/>
                </a:solidFill>
              </a:rPr>
              <a:t>and</a:t>
            </a:r>
            <a:r>
              <a:rPr lang="en-GB">
                <a:solidFill>
                  <a:schemeClr val="bg1"/>
                </a:solidFill>
              </a:rPr>
              <a:t> you are more than 2 miles away OR, we are there is no safe walking route, you may qualify for free transport. </a:t>
            </a:r>
          </a:p>
          <a:p>
            <a:r>
              <a:rPr lang="en-GB">
                <a:solidFill>
                  <a:schemeClr val="bg1"/>
                </a:solidFill>
              </a:rPr>
              <a:t>You need to contact </a:t>
            </a:r>
            <a:r>
              <a:rPr lang="en-GB">
                <a:solidFill>
                  <a:schemeClr val="bg1"/>
                </a:solidFill>
                <a:hlinkClick r:id="rId3"/>
              </a:rPr>
              <a:t>transport@telford.gov.uk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06DBA-8B01-4AC1-267E-C1BF8861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274045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023A33-56DF-491A-AC86-C91A560AE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6544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EAD30-3AA7-48EB-B9FB-DFC012BA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99377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Our vision: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90122-0687-416C-AA76-4BB2BF153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03141"/>
            <a:ext cx="10506456" cy="530352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3000">
                <a:solidFill>
                  <a:schemeClr val="bg2"/>
                </a:solidFill>
              </a:rPr>
              <a:t>Enriching lives everyday; </a:t>
            </a:r>
            <a:r>
              <a:rPr lang="en-GB" sz="3000">
                <a:solidFill>
                  <a:schemeClr val="bg2"/>
                </a:solidFill>
              </a:rPr>
              <a:t>t</a:t>
            </a:r>
            <a:r>
              <a:rPr lang="en-GB" sz="3000" b="0" i="0">
                <a:solidFill>
                  <a:schemeClr val="bg2"/>
                </a:solidFill>
                <a:effectLst/>
              </a:rPr>
              <a:t>o enable our school community to learn, achieve and flourish through living </a:t>
            </a:r>
            <a:r>
              <a:rPr lang="en-GB" sz="3000" b="0" i="1">
                <a:solidFill>
                  <a:schemeClr val="bg2"/>
                </a:solidFill>
                <a:effectLst/>
              </a:rPr>
              <a:t>‘life in all its fullness’</a:t>
            </a:r>
            <a:endParaRPr lang="en-GB" sz="300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7E780D-1456-45F3-8AFB-E0BC833E6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58" y="3942447"/>
            <a:ext cx="3630641" cy="1338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2EC92D-15FB-43A4-9FC0-1949CE604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914647"/>
            <a:ext cx="3630168" cy="13938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C3F8F-AFD4-4AE5-A031-5D0AB189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28CA8A1-91FC-C55E-C88D-ACF7C453A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20" y="3080509"/>
            <a:ext cx="309991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722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0496" y="1282700"/>
            <a:ext cx="2799907" cy="4455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Communication: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A3B35-74E2-41C0-ADCC-68132EE0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7" y="6356350"/>
            <a:ext cx="7509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0442C3F-BCAF-42C0-9EE0-5D472BA73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525426"/>
              </p:ext>
            </p:extLst>
          </p:nvPr>
        </p:nvGraphicFramePr>
        <p:xfrm>
          <a:off x="641350" y="1282700"/>
          <a:ext cx="7256463" cy="4455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272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</a:rPr>
              <a:t>Starting reception: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61892-CA9E-4338-8388-B72DB4A6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St. Peter’s Bratton Church of England Academy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7438EC6-FE39-415C-9483-1CC70D6737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35955"/>
              </p:ext>
            </p:extLst>
          </p:nvPr>
        </p:nvGraphicFramePr>
        <p:xfrm>
          <a:off x="5468389" y="344129"/>
          <a:ext cx="6263640" cy="5780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74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E6CE6-C715-4275-87FA-B8B96E2B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A31E9-F2D1-46BA-8A26-37B20EFF6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0" i="0">
                <a:effectLst/>
                <a:latin typeface="Montserrat"/>
              </a:rPr>
              <a:t>Email: </a:t>
            </a:r>
            <a:r>
              <a:rPr lang="en-GB" sz="2000" b="0" i="0" u="sng">
                <a:effectLst/>
                <a:latin typeface="Montserrat"/>
                <a:hlinkClick r:id="rId2"/>
              </a:rPr>
              <a:t>stpetersbratton@taw.org.uk</a:t>
            </a:r>
            <a:endParaRPr lang="en-GB" sz="2000" b="0" i="0" u="sng">
              <a:effectLst/>
              <a:latin typeface="Montserrat"/>
            </a:endParaRPr>
          </a:p>
          <a:p>
            <a:pPr marL="0" indent="0">
              <a:buNone/>
            </a:pPr>
            <a:r>
              <a:rPr lang="en-GB" sz="2000" b="0" i="0">
                <a:effectLst/>
                <a:latin typeface="Montserrat"/>
              </a:rPr>
              <a:t>Tel: 01952 387980</a:t>
            </a:r>
          </a:p>
          <a:p>
            <a:pPr marL="0" indent="0">
              <a:buNone/>
            </a:pPr>
            <a:r>
              <a:rPr lang="en-GB" sz="2000">
                <a:latin typeface="Montserrat"/>
              </a:rPr>
              <a:t>Twitter: @st_bratton</a:t>
            </a:r>
            <a:endParaRPr lang="en-GB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8BD4E9-4280-4BCD-9E65-5CE1F8B33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96" y="466984"/>
            <a:ext cx="4126372" cy="1520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2CAB2-9A64-481F-81FF-E0DF98726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525" y="2737149"/>
            <a:ext cx="3097743" cy="118939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DE1AE-8C44-4DF0-A594-CEEE5CCD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469123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chemeClr val="tx1">
                    <a:alpha val="80000"/>
                  </a:schemeClr>
                </a:solidFill>
              </a:rPr>
              <a:t>St. Peter’s Bratton Church of England Academy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0F45A-9BA8-475D-A557-C470EDAC0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09" y="4559299"/>
            <a:ext cx="1948021" cy="1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78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3A87-8E3A-4A4A-9EC2-39AA41FB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GB"/>
              <a:t>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31809-CED2-4CC1-856D-C84AC814B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b="0" i="0">
                <a:effectLst/>
                <a:latin typeface="Montserrat"/>
              </a:rPr>
              <a:t>Excellence, Nurture, Respect, Integrity, Compassion, Hope (</a:t>
            </a:r>
            <a:r>
              <a:rPr lang="en-GB" sz="1800">
                <a:latin typeface="Montserrat"/>
              </a:rPr>
              <a:t>ENRICH)</a:t>
            </a:r>
          </a:p>
          <a:p>
            <a:pPr marL="0" indent="0">
              <a:buNone/>
            </a:pPr>
            <a:endParaRPr lang="en-GB" sz="1800">
              <a:latin typeface="Montserrat"/>
            </a:endParaRPr>
          </a:p>
          <a:p>
            <a:pPr marL="0" indent="0">
              <a:buNone/>
            </a:pPr>
            <a:endParaRPr lang="en-GB" sz="1800">
              <a:latin typeface="Montserrat"/>
            </a:endParaRPr>
          </a:p>
          <a:p>
            <a:pPr marL="0" indent="0">
              <a:buNone/>
            </a:pPr>
            <a:r>
              <a:rPr lang="en-GB" sz="1800">
                <a:latin typeface="Montserrat"/>
              </a:rPr>
              <a:t>You can find out more about our vision and values by clicking </a:t>
            </a:r>
            <a:r>
              <a:rPr lang="en-GB" sz="1800">
                <a:latin typeface="Montserrat"/>
                <a:hlinkClick r:id="rId3"/>
              </a:rPr>
              <a:t>here</a:t>
            </a:r>
            <a:r>
              <a:rPr lang="en-GB" sz="1800">
                <a:latin typeface="Montserrat"/>
              </a:rPr>
              <a:t>, where you will also find a link to our strategic plan for the next few years. </a:t>
            </a:r>
            <a:endParaRPr lang="en-GB" sz="18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987810-DCA5-4604-88A5-DC0D1507A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774" y="892533"/>
            <a:ext cx="3028386" cy="116276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2D38C-48E1-45AE-BB2B-C8418818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199632"/>
            <a:ext cx="500633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 sz="1100">
                <a:solidFill>
                  <a:schemeClr val="tx1">
                    <a:alpha val="80000"/>
                  </a:schemeClr>
                </a:solidFill>
              </a:rPr>
              <a:t>St. Peter’s Bratton Church of England Academy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3FD711-A329-4F2F-BE60-597258412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0" y="5326624"/>
            <a:ext cx="2407535" cy="88739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F53CC1A-0F2B-E5A5-155F-57CBEE71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32" y="3142675"/>
            <a:ext cx="2039894" cy="207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6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0649-1318-4CF2-B0C6-0652CC58E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FE86C-29DE-4E84-AFB6-04A18E8D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 sz="1100">
                <a:solidFill>
                  <a:srgbClr val="FFFFFF"/>
                </a:solidFill>
              </a:rPr>
              <a:t>St. Peter’s Bratton Church of England Academy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4DB5E08-455E-4C01-965B-1C6F7E9844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813445"/>
              </p:ext>
            </p:extLst>
          </p:nvPr>
        </p:nvGraphicFramePr>
        <p:xfrm>
          <a:off x="4905052" y="637953"/>
          <a:ext cx="6666833" cy="5566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702EA4F-F40D-4196-97C9-F4346C093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368" y="2579765"/>
            <a:ext cx="3428214" cy="12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7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C303E-EDDB-FF59-A312-1096D06D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Our results and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C824F-87A3-ABE9-6001-059E370EA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GB" sz="2200"/>
              <a:t>Children achieve well by the time they leave St Peter’s</a:t>
            </a:r>
          </a:p>
          <a:p>
            <a:pPr lvl="1"/>
            <a:r>
              <a:rPr lang="en-GB" sz="2200"/>
              <a:t>Our achievement is above the national averages</a:t>
            </a:r>
          </a:p>
          <a:p>
            <a:pPr lvl="1"/>
            <a:r>
              <a:rPr lang="en-GB" sz="2200"/>
              <a:t>We are in the top 20% for achievement in maths – at both higher level and expected level</a:t>
            </a:r>
          </a:p>
          <a:p>
            <a:pPr lvl="1"/>
            <a:r>
              <a:rPr lang="en-GB" sz="2200"/>
              <a:t>In writing we are in the top 20% for achievement at the higher level of writing</a:t>
            </a:r>
          </a:p>
          <a:p>
            <a:pPr lvl="1"/>
            <a:r>
              <a:rPr lang="en-GB" sz="2200"/>
              <a:t>Progress is very good across reading, writing and maths</a:t>
            </a:r>
          </a:p>
          <a:p>
            <a:pPr lvl="1"/>
            <a:endParaRPr lang="en-GB" sz="2200"/>
          </a:p>
          <a:p>
            <a:pPr lvl="1"/>
            <a:r>
              <a:rPr lang="en-GB" sz="2200"/>
              <a:t>Absence is in the lowest 20% when compared to similar schools nationally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03328-76EF-F619-A0B7-F83F09E0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370024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5481638" cy="3703638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800"/>
              <a:t>EYFS Curriculum is very different from the rest of the school. A lot of learning is taught through games and play..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200" y="228600"/>
            <a:ext cx="6096000" cy="370363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600">
                <a:effectLst/>
                <a:latin typeface="+mj-lt"/>
              </a:rPr>
              <a:t>The curriculum covers these areas: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effectLst/>
                <a:latin typeface="+mj-lt"/>
              </a:rPr>
              <a:t>Personal, social and emotional development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effectLst/>
                <a:latin typeface="+mj-lt"/>
              </a:rPr>
              <a:t>Communication, language and literacy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effectLst/>
                <a:latin typeface="+mj-lt"/>
              </a:rPr>
              <a:t>Problem solving, reasoning and literacy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effectLst/>
                <a:latin typeface="+mj-lt"/>
              </a:rPr>
              <a:t>Knowledge and understanding of the world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effectLst/>
                <a:latin typeface="+mj-lt"/>
              </a:rPr>
              <a:t>Physical development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effectLst/>
                <a:latin typeface="+mj-lt"/>
              </a:rPr>
              <a:t>Creative 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071" y="2515393"/>
            <a:ext cx="3136900" cy="118903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600"/>
              <a:t>Useful information – </a:t>
            </a:r>
          </a:p>
          <a:p>
            <a:pPr>
              <a:spcAft>
                <a:spcPts val="600"/>
              </a:spcAft>
            </a:pPr>
            <a:r>
              <a:rPr lang="en-GB" sz="2600">
                <a:hlinkClick r:id="rId3"/>
              </a:rPr>
              <a:t>Development matters</a:t>
            </a:r>
            <a:endParaRPr lang="en-GB" sz="26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5CC743-460E-4A6F-8510-383B4705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4608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B8C8B-4C31-DEC8-3049-3DB272F5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Curriculum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91221-CD21-9B1D-32FC-77DDEB7DC81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English – reading and writing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Mathematics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Science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PE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History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Geography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Art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Design and Technology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Computing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Music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Languages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Religious Education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Personal, Social and Health Education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48193D0D-6076-2A79-39C4-7C09E6E2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73105"/>
            <a:ext cx="6903720" cy="47117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38C5F-C2A9-7C65-78C3-484B2B3A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3756699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2316BAA-A1BA-4D4E-ADB7-19EE7DF96584}"/>
              </a:ext>
            </a:extLst>
          </p:cNvPr>
          <p:cNvSpPr txBox="1"/>
          <p:nvPr/>
        </p:nvSpPr>
        <p:spPr>
          <a:xfrm>
            <a:off x="8540496" y="1282700"/>
            <a:ext cx="2799907" cy="4455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Reading</a:t>
            </a:r>
          </a:p>
        </p:txBody>
      </p:sp>
      <p:cxnSp>
        <p:nvCxnSpPr>
          <p:cNvPr id="20" name="Straight Connector 22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48EEBC6-CD61-422B-9CF4-91FE7EBBBDBF}"/>
              </a:ext>
            </a:extLst>
          </p:cNvPr>
          <p:cNvSpPr txBox="1"/>
          <p:nvPr/>
        </p:nvSpPr>
        <p:spPr>
          <a:xfrm>
            <a:off x="4524309" y="522473"/>
            <a:ext cx="4743450" cy="51099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/>
              <a:t>You can help by reading to your child. Authors such as : Judith Kerr ,  Julia Donaldson, Dr Seuss and Maurice Sendak are particularly good.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EFA1C-C7ED-4F65-83E7-A2937E1A0A96}"/>
              </a:ext>
            </a:extLst>
          </p:cNvPr>
          <p:cNvSpPr txBox="1"/>
          <p:nvPr/>
        </p:nvSpPr>
        <p:spPr>
          <a:xfrm>
            <a:off x="369222" y="522473"/>
            <a:ext cx="2684302" cy="3470054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800"/>
              <a:t>In school, our highest priority is reading because it’s the route to learning in every other area.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8574A-6C3D-4FBD-BC7B-CF646F521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7" y="6356350"/>
            <a:ext cx="7509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C4C52F-1463-4BD8-933A-002B5155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700" y="3584890"/>
            <a:ext cx="2750952" cy="2518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A0F7F6-5468-4CDD-B522-D1ABE096D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185" y="4496765"/>
            <a:ext cx="2295905" cy="21103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13EA9A-82B5-4386-8F1B-2E3C5EDFF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720" y="339519"/>
            <a:ext cx="2031878" cy="2550214"/>
          </a:xfrm>
          <a:prstGeom prst="rect">
            <a:avLst/>
          </a:prstGeom>
        </p:spPr>
      </p:pic>
      <p:pic>
        <p:nvPicPr>
          <p:cNvPr id="1026" name="Picture 2" descr="Essential Letters and Sounds | Oxford Owl">
            <a:extLst>
              <a:ext uri="{FF2B5EF4-FFF2-40B4-BE49-F238E27FC236}">
                <a16:creationId xmlns:a16="http://schemas.microsoft.com/office/drawing/2014/main" id="{56C84F33-2DC7-BEA0-4E3E-7905C63C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7" y="3298365"/>
            <a:ext cx="3692156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2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993B1-3064-6A8C-746F-7706C3B8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Squirrel School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B2514A10-7695-B6D8-1273-A1D29CBB8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3010485"/>
            <a:ext cx="3758184" cy="2818638"/>
          </a:xfrm>
          <a:prstGeom prst="rect">
            <a:avLst/>
          </a:prstGeom>
        </p:spPr>
      </p:pic>
      <p:pic>
        <p:nvPicPr>
          <p:cNvPr id="8" name="Picture 7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6431BFFD-D9B3-4F39-7AE0-EE6D43383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6908" y="3010485"/>
            <a:ext cx="3758184" cy="2818638"/>
          </a:xfrm>
          <a:prstGeom prst="rect">
            <a:avLst/>
          </a:prstGeom>
        </p:spPr>
      </p:pic>
      <p:pic>
        <p:nvPicPr>
          <p:cNvPr id="6" name="Content Placeholder 5" descr="A picture containing person, outdoor, cooking, grill&#10;&#10;Description automatically generated">
            <a:extLst>
              <a:ext uri="{FF2B5EF4-FFF2-40B4-BE49-F238E27FC236}">
                <a16:creationId xmlns:a16="http://schemas.microsoft.com/office/drawing/2014/main" id="{888D6D70-9245-C4D1-342C-2F328D199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08" y="3010485"/>
            <a:ext cx="3758184" cy="28186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87A0B6-8D8E-947C-4844-EE6C3712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St. Peter’s Bratton Church of England Academy</a:t>
            </a:r>
          </a:p>
        </p:txBody>
      </p:sp>
    </p:spTree>
    <p:extLst>
      <p:ext uri="{BB962C8B-B14F-4D97-AF65-F5344CB8AC3E}">
        <p14:creationId xmlns:p14="http://schemas.microsoft.com/office/powerpoint/2010/main" val="25297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9AA5A9328809458D7F6EFD830AA4C8" ma:contentTypeVersion="16" ma:contentTypeDescription="Create a new document." ma:contentTypeScope="" ma:versionID="fb134d3ad1bc1e77fe985f89a16641b0">
  <xsd:schema xmlns:xsd="http://www.w3.org/2001/XMLSchema" xmlns:xs="http://www.w3.org/2001/XMLSchema" xmlns:p="http://schemas.microsoft.com/office/2006/metadata/properties" xmlns:ns2="17f716b3-6a6f-4790-b6c4-222eef341ffa" xmlns:ns3="88a37940-eac9-4043-b584-d08c113a01f6" targetNamespace="http://schemas.microsoft.com/office/2006/metadata/properties" ma:root="true" ma:fieldsID="8765b511ba3ca782a8c15380c09c2714" ns2:_="" ns3:_="">
    <xsd:import namespace="17f716b3-6a6f-4790-b6c4-222eef341ffa"/>
    <xsd:import namespace="88a37940-eac9-4043-b584-d08c113a01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716b3-6a6f-4790-b6c4-222eef341f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b8bc400-4cec-4a24-83e4-1d4cfea4a62a}" ma:internalName="TaxCatchAll" ma:showField="CatchAllData" ma:web="17f716b3-6a6f-4790-b6c4-222eef341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a37940-eac9-4043-b584-d08c113a01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470fb7-5308-496a-a12b-188b66d4a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f716b3-6a6f-4790-b6c4-222eef341ffa">
      <UserInfo>
        <DisplayName>Griffiths, Hazel</DisplayName>
        <AccountId>24</AccountId>
        <AccountType/>
      </UserInfo>
    </SharedWithUsers>
    <lcf76f155ced4ddcb4097134ff3c332f xmlns="88a37940-eac9-4043-b584-d08c113a01f6">
      <Terms xmlns="http://schemas.microsoft.com/office/infopath/2007/PartnerControls"/>
    </lcf76f155ced4ddcb4097134ff3c332f>
    <TaxCatchAll xmlns="17f716b3-6a6f-4790-b6c4-222eef341ffa" xsi:nil="true"/>
  </documentManagement>
</p:properties>
</file>

<file path=customXml/itemProps1.xml><?xml version="1.0" encoding="utf-8"?>
<ds:datastoreItem xmlns:ds="http://schemas.openxmlformats.org/officeDocument/2006/customXml" ds:itemID="{9CCD782E-B1E3-4A25-ADF0-54B85117FA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1CEF8A-A9E0-48A5-9056-62A516F992FE}">
  <ds:schemaRefs>
    <ds:schemaRef ds:uri="17f716b3-6a6f-4790-b6c4-222eef341ffa"/>
    <ds:schemaRef ds:uri="88a37940-eac9-4043-b584-d08c113a01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FB52D64-ECFD-4FA4-9E42-7BC85B0A7A7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88a37940-eac9-4043-b584-d08c113a01f6"/>
    <ds:schemaRef ds:uri="http://purl.org/dc/terms/"/>
    <ds:schemaRef ds:uri="http://schemas.openxmlformats.org/package/2006/metadata/core-properties"/>
    <ds:schemaRef ds:uri="17f716b3-6a6f-4790-b6c4-222eef341ff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927</Words>
  <Application>Microsoft Office PowerPoint</Application>
  <PresentationFormat>Widescreen</PresentationFormat>
  <Paragraphs>122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Office Theme</vt:lpstr>
      <vt:lpstr>Welcome to  St. Peter’s Bratton Church of England Academy</vt:lpstr>
      <vt:lpstr>Our vision: </vt:lpstr>
      <vt:lpstr>Our Values</vt:lpstr>
      <vt:lpstr> </vt:lpstr>
      <vt:lpstr>Our results and standards</vt:lpstr>
      <vt:lpstr>PowerPoint Presentation</vt:lpstr>
      <vt:lpstr>The Curriculum</vt:lpstr>
      <vt:lpstr>PowerPoint Presentation</vt:lpstr>
      <vt:lpstr>Squirrel School</vt:lpstr>
      <vt:lpstr>Visits and Visitors</vt:lpstr>
      <vt:lpstr>Lots of practical activity…</vt:lpstr>
      <vt:lpstr>Residential Visit</vt:lpstr>
      <vt:lpstr>Lots of experiences…</vt:lpstr>
      <vt:lpstr>Sport</vt:lpstr>
      <vt:lpstr>PowerPoint Presentation</vt:lpstr>
      <vt:lpstr>Wrap around care:</vt:lpstr>
      <vt:lpstr>Safeguarding</vt:lpstr>
      <vt:lpstr>Pastoral support</vt:lpstr>
      <vt:lpstr>School transport</vt:lpstr>
      <vt:lpstr>Communication: </vt:lpstr>
      <vt:lpstr>Starting reception: </vt:lpstr>
      <vt:lpstr>PowerPoint Presentation</vt:lpstr>
    </vt:vector>
  </TitlesOfParts>
  <Company>Telford &amp; Wrekin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Amanda</dc:creator>
  <cp:lastModifiedBy>McCormick, Michelle</cp:lastModifiedBy>
  <cp:revision>2</cp:revision>
  <cp:lastPrinted>2022-11-08T08:26:01Z</cp:lastPrinted>
  <dcterms:created xsi:type="dcterms:W3CDTF">2017-06-18T06:57:15Z</dcterms:created>
  <dcterms:modified xsi:type="dcterms:W3CDTF">2022-11-11T09:24:29Z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0x010100379AA5A9328809458D7F6EFD830AA4C8</vt:lpwstr>
  </property>
  <property fmtid="{D5CDD505-2E9C-101B-9397-08002B2CF9AE}" pid="3" name="MediaServiceImageTags">
    <vt:lpwstr/>
  </property>
</Properties>
</file>